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5"/>
  </p:handoutMasterIdLst>
  <p:sldIdLst>
    <p:sldId id="270" r:id="rId2"/>
    <p:sldId id="257" r:id="rId3"/>
    <p:sldId id="269" r:id="rId4"/>
    <p:sldId id="273" r:id="rId5"/>
    <p:sldId id="274" r:id="rId6"/>
    <p:sldId id="258" r:id="rId7"/>
    <p:sldId id="276" r:id="rId8"/>
    <p:sldId id="261" r:id="rId9"/>
    <p:sldId id="272" r:id="rId10"/>
    <p:sldId id="267" r:id="rId11"/>
    <p:sldId id="263" r:id="rId12"/>
    <p:sldId id="264" r:id="rId13"/>
    <p:sldId id="265" r:id="rId14"/>
  </p:sldIdLst>
  <p:sldSz cx="9144000" cy="6858000" type="screen4x3"/>
  <p:notesSz cx="9926638" cy="67976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ckhorst, Rüdiger, RMS" initials="BRR" lastIdx="24" clrIdx="0">
    <p:extLst/>
  </p:cmAuthor>
  <p:cmAuthor id="2" name="kgtram" initials="mr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1" d="100"/>
          <a:sy n="101" d="100"/>
        </p:scale>
        <p:origin x="-58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12D28C-1C02-44DC-B9F4-C75FB5E14CF6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6CCF6E1-6A51-44DD-A762-F2119D9EF0B8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de-DE" dirty="0" smtClean="0"/>
            <a:t>Zu Hause kann das Kind in seinem individuellen Tempo lernen</a:t>
          </a:r>
          <a:endParaRPr lang="de-DE" dirty="0"/>
        </a:p>
      </dgm:t>
    </dgm:pt>
    <dgm:pt modelId="{5B9536E3-678E-47CB-9C00-5E82C691AEEF}" type="parTrans" cxnId="{12E82E55-D8B5-440E-B46C-AB364DBD6B3F}">
      <dgm:prSet/>
      <dgm:spPr/>
      <dgm:t>
        <a:bodyPr/>
        <a:lstStyle/>
        <a:p>
          <a:endParaRPr lang="de-DE"/>
        </a:p>
      </dgm:t>
    </dgm:pt>
    <dgm:pt modelId="{E12FFBB6-E4C2-4836-9B00-7200F7370EA1}" type="sibTrans" cxnId="{12E82E55-D8B5-440E-B46C-AB364DBD6B3F}">
      <dgm:prSet/>
      <dgm:spPr/>
      <dgm:t>
        <a:bodyPr/>
        <a:lstStyle/>
        <a:p>
          <a:endParaRPr lang="de-DE"/>
        </a:p>
      </dgm:t>
    </dgm:pt>
    <dgm:pt modelId="{09D8E2E6-A63A-49B8-A9EB-47F136394107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de-DE" dirty="0" smtClean="0"/>
            <a:t>Automatisierung ist nur durch häufiges Wiederholen möglich</a:t>
          </a:r>
          <a:endParaRPr lang="de-DE" dirty="0"/>
        </a:p>
      </dgm:t>
    </dgm:pt>
    <dgm:pt modelId="{7D6E4F4F-F14A-4CC9-A2CC-C3498C5E6225}" type="parTrans" cxnId="{48799252-5265-44C7-A1D9-D335997D1F15}">
      <dgm:prSet/>
      <dgm:spPr/>
      <dgm:t>
        <a:bodyPr/>
        <a:lstStyle/>
        <a:p>
          <a:endParaRPr lang="de-DE"/>
        </a:p>
      </dgm:t>
    </dgm:pt>
    <dgm:pt modelId="{3278208F-D2D4-4A6C-A138-32E6950A8121}" type="sibTrans" cxnId="{48799252-5265-44C7-A1D9-D335997D1F15}">
      <dgm:prSet/>
      <dgm:spPr/>
      <dgm:t>
        <a:bodyPr/>
        <a:lstStyle/>
        <a:p>
          <a:endParaRPr lang="de-DE"/>
        </a:p>
      </dgm:t>
    </dgm:pt>
    <dgm:pt modelId="{A2F432B1-445E-48A1-BB2C-84FC40865F37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de-DE" dirty="0" smtClean="0">
              <a:solidFill>
                <a:schemeClr val="bg1"/>
              </a:solidFill>
            </a:rPr>
            <a:t>Eltern können in Absprache mit der Lehrkraft Übungen durchführen, die den Fähigkeiten des Kindes entsprechen</a:t>
          </a:r>
          <a:endParaRPr lang="de-DE" dirty="0">
            <a:solidFill>
              <a:schemeClr val="bg1"/>
            </a:solidFill>
          </a:endParaRPr>
        </a:p>
      </dgm:t>
    </dgm:pt>
    <dgm:pt modelId="{72A99E33-4DE1-4A84-8440-F9C9A1E6B860}" type="parTrans" cxnId="{1B5B2FCC-B380-4B9A-895D-807643E0E1E6}">
      <dgm:prSet/>
      <dgm:spPr/>
      <dgm:t>
        <a:bodyPr/>
        <a:lstStyle/>
        <a:p>
          <a:endParaRPr lang="de-DE"/>
        </a:p>
      </dgm:t>
    </dgm:pt>
    <dgm:pt modelId="{5E8CFB93-04CB-491C-A1B0-73311862C93F}" type="sibTrans" cxnId="{1B5B2FCC-B380-4B9A-895D-807643E0E1E6}">
      <dgm:prSet/>
      <dgm:spPr/>
      <dgm:t>
        <a:bodyPr/>
        <a:lstStyle/>
        <a:p>
          <a:endParaRPr lang="de-DE"/>
        </a:p>
      </dgm:t>
    </dgm:pt>
    <dgm:pt modelId="{F8DA95E8-FA52-4B04-9978-9FF1E8E674AA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de-DE" dirty="0" smtClean="0"/>
            <a:t>Eltern können individuelle Rückmeldungen geben</a:t>
          </a:r>
          <a:endParaRPr lang="de-DE" dirty="0"/>
        </a:p>
      </dgm:t>
    </dgm:pt>
    <dgm:pt modelId="{77BB8FD4-F094-4271-8E71-B245263A1132}" type="parTrans" cxnId="{9763D022-DF1F-40BC-93B4-C2044870B50D}">
      <dgm:prSet/>
      <dgm:spPr/>
      <dgm:t>
        <a:bodyPr/>
        <a:lstStyle/>
        <a:p>
          <a:endParaRPr lang="de-DE"/>
        </a:p>
      </dgm:t>
    </dgm:pt>
    <dgm:pt modelId="{414DCFFF-29F9-411D-81FF-36BD450FFE7D}" type="sibTrans" cxnId="{9763D022-DF1F-40BC-93B4-C2044870B50D}">
      <dgm:prSet/>
      <dgm:spPr/>
      <dgm:t>
        <a:bodyPr/>
        <a:lstStyle/>
        <a:p>
          <a:endParaRPr lang="de-DE"/>
        </a:p>
      </dgm:t>
    </dgm:pt>
    <dgm:pt modelId="{D85F6E1B-DAF9-4AF2-A77E-B478D4D3738D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de-DE" dirty="0" smtClean="0"/>
            <a:t>Das Lernen in vertrauensvoller Atmosphäre erleichtert den Umgang mit Fehlern</a:t>
          </a:r>
          <a:endParaRPr lang="de-DE" dirty="0"/>
        </a:p>
      </dgm:t>
    </dgm:pt>
    <dgm:pt modelId="{B72C547B-B257-47FE-92D4-D0BB44A727D4}" type="parTrans" cxnId="{CBB4DB3C-3520-4ECB-ABD3-618BDCBAF104}">
      <dgm:prSet/>
      <dgm:spPr/>
      <dgm:t>
        <a:bodyPr/>
        <a:lstStyle/>
        <a:p>
          <a:endParaRPr lang="de-DE"/>
        </a:p>
      </dgm:t>
    </dgm:pt>
    <dgm:pt modelId="{6CE38243-C0C2-4D96-9D6D-89AD934E5BE0}" type="sibTrans" cxnId="{CBB4DB3C-3520-4ECB-ABD3-618BDCBAF104}">
      <dgm:prSet/>
      <dgm:spPr/>
      <dgm:t>
        <a:bodyPr/>
        <a:lstStyle/>
        <a:p>
          <a:endParaRPr lang="de-DE"/>
        </a:p>
      </dgm:t>
    </dgm:pt>
    <dgm:pt modelId="{7810ED28-5BC1-47E4-90B2-7E5EFEBA809E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de-DE" dirty="0" smtClean="0"/>
            <a:t>Das gemeinsame Lernen fördert das Verständnis der Eltern für das Kind</a:t>
          </a:r>
          <a:endParaRPr lang="de-DE" dirty="0"/>
        </a:p>
      </dgm:t>
    </dgm:pt>
    <dgm:pt modelId="{71E3CD95-F825-487F-9C7C-80CEBAD138C0}" type="parTrans" cxnId="{840C0800-C705-4241-B8EF-3D0D3D9306CF}">
      <dgm:prSet/>
      <dgm:spPr/>
      <dgm:t>
        <a:bodyPr/>
        <a:lstStyle/>
        <a:p>
          <a:endParaRPr lang="de-DE"/>
        </a:p>
      </dgm:t>
    </dgm:pt>
    <dgm:pt modelId="{A743D5C2-9E6B-45F1-BB52-FDE813465CCE}" type="sibTrans" cxnId="{840C0800-C705-4241-B8EF-3D0D3D9306CF}">
      <dgm:prSet/>
      <dgm:spPr/>
      <dgm:t>
        <a:bodyPr/>
        <a:lstStyle/>
        <a:p>
          <a:endParaRPr lang="de-DE"/>
        </a:p>
      </dgm:t>
    </dgm:pt>
    <dgm:pt modelId="{E76C009A-1411-49C7-A043-CFFCFA9A1BFB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de-DE" dirty="0" smtClean="0"/>
            <a:t>Ressource</a:t>
          </a:r>
        </a:p>
        <a:p>
          <a:r>
            <a:rPr lang="de-DE" i="0" dirty="0" smtClean="0"/>
            <a:t>Häusliche Übungen</a:t>
          </a:r>
          <a:endParaRPr lang="de-DE" i="0" dirty="0"/>
        </a:p>
      </dgm:t>
    </dgm:pt>
    <dgm:pt modelId="{1BA1DDC9-49C4-4CEF-8972-CF29F64500CF}" type="sibTrans" cxnId="{9F80FEA1-598F-4CDB-A62D-07599C6B0DA6}">
      <dgm:prSet/>
      <dgm:spPr/>
      <dgm:t>
        <a:bodyPr/>
        <a:lstStyle/>
        <a:p>
          <a:endParaRPr lang="de-DE"/>
        </a:p>
      </dgm:t>
    </dgm:pt>
    <dgm:pt modelId="{3EA95FEE-1E86-4B34-883E-112EEAEC6015}" type="parTrans" cxnId="{9F80FEA1-598F-4CDB-A62D-07599C6B0DA6}">
      <dgm:prSet/>
      <dgm:spPr/>
      <dgm:t>
        <a:bodyPr/>
        <a:lstStyle/>
        <a:p>
          <a:endParaRPr lang="de-DE"/>
        </a:p>
      </dgm:t>
    </dgm:pt>
    <dgm:pt modelId="{707A7247-E4F1-4A58-BBC6-2F162FAFF7F2}" type="pres">
      <dgm:prSet presAssocID="{2A12D28C-1C02-44DC-B9F4-C75FB5E14CF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38B64BA4-E8C3-464F-A28A-52D2A0BC4679}" type="pres">
      <dgm:prSet presAssocID="{E76C009A-1411-49C7-A043-CFFCFA9A1BFB}" presName="centerShape" presStyleLbl="node0" presStyleIdx="0" presStyleCnt="1"/>
      <dgm:spPr/>
      <dgm:t>
        <a:bodyPr/>
        <a:lstStyle/>
        <a:p>
          <a:endParaRPr lang="de-DE"/>
        </a:p>
      </dgm:t>
    </dgm:pt>
    <dgm:pt modelId="{DA2BCDAB-9DEA-410B-B2AD-A83375D096C8}" type="pres">
      <dgm:prSet presAssocID="{A6CCF6E1-6A51-44DD-A762-F2119D9EF0B8}" presName="node" presStyleLbl="node1" presStyleIdx="0" presStyleCnt="6" custScaleX="167786" custScaleY="11230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FA9643A-7BC7-4BF9-B90C-DD76BCE7FB30}" type="pres">
      <dgm:prSet presAssocID="{A6CCF6E1-6A51-44DD-A762-F2119D9EF0B8}" presName="dummy" presStyleCnt="0"/>
      <dgm:spPr/>
    </dgm:pt>
    <dgm:pt modelId="{E9D0A987-83FF-4D27-ABEC-55064A582FFD}" type="pres">
      <dgm:prSet presAssocID="{E12FFBB6-E4C2-4836-9B00-7200F7370EA1}" presName="sibTrans" presStyleLbl="sibTrans2D1" presStyleIdx="0" presStyleCnt="6"/>
      <dgm:spPr/>
      <dgm:t>
        <a:bodyPr/>
        <a:lstStyle/>
        <a:p>
          <a:endParaRPr lang="de-DE"/>
        </a:p>
      </dgm:t>
    </dgm:pt>
    <dgm:pt modelId="{49CF4F12-1048-496D-B44A-972133375C35}" type="pres">
      <dgm:prSet presAssocID="{09D8E2E6-A63A-49B8-A9EB-47F136394107}" presName="node" presStyleLbl="node1" presStyleIdx="1" presStyleCnt="6" custScaleX="167786" custScaleY="112301" custRadScaleRad="116929" custRadScaleInc="2341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533E39D-E415-42C8-9DE7-B7FEAE32D96C}" type="pres">
      <dgm:prSet presAssocID="{09D8E2E6-A63A-49B8-A9EB-47F136394107}" presName="dummy" presStyleCnt="0"/>
      <dgm:spPr/>
    </dgm:pt>
    <dgm:pt modelId="{D20F759E-BE60-402F-B2D6-1E5B516A49CB}" type="pres">
      <dgm:prSet presAssocID="{3278208F-D2D4-4A6C-A138-32E6950A8121}" presName="sibTrans" presStyleLbl="sibTrans2D1" presStyleIdx="1" presStyleCnt="6"/>
      <dgm:spPr/>
      <dgm:t>
        <a:bodyPr/>
        <a:lstStyle/>
        <a:p>
          <a:endParaRPr lang="de-DE"/>
        </a:p>
      </dgm:t>
    </dgm:pt>
    <dgm:pt modelId="{9538BB50-E22F-4A8D-AFAB-6374A7DB9395}" type="pres">
      <dgm:prSet presAssocID="{A2F432B1-445E-48A1-BB2C-84FC40865F37}" presName="node" presStyleLbl="node1" presStyleIdx="2" presStyleCnt="6" custScaleX="167786" custScaleY="112301" custRadScaleRad="116929" custRadScaleInc="-2341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6FFF7F9-E7EA-4BB1-B371-7FC61F629DD2}" type="pres">
      <dgm:prSet presAssocID="{A2F432B1-445E-48A1-BB2C-84FC40865F37}" presName="dummy" presStyleCnt="0"/>
      <dgm:spPr/>
    </dgm:pt>
    <dgm:pt modelId="{9AA8A84D-8CA4-4DFA-BE3C-0D2B397053CE}" type="pres">
      <dgm:prSet presAssocID="{5E8CFB93-04CB-491C-A1B0-73311862C93F}" presName="sibTrans" presStyleLbl="sibTrans2D1" presStyleIdx="2" presStyleCnt="6"/>
      <dgm:spPr/>
      <dgm:t>
        <a:bodyPr/>
        <a:lstStyle/>
        <a:p>
          <a:endParaRPr lang="de-DE"/>
        </a:p>
      </dgm:t>
    </dgm:pt>
    <dgm:pt modelId="{8A2B4547-0C5B-4324-87E9-4483E4BB638C}" type="pres">
      <dgm:prSet presAssocID="{F8DA95E8-FA52-4B04-9978-9FF1E8E674AA}" presName="node" presStyleLbl="node1" presStyleIdx="3" presStyleCnt="6" custScaleX="167786" custScaleY="11230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EAB27F9-A87E-475D-B363-F87277EE8D37}" type="pres">
      <dgm:prSet presAssocID="{F8DA95E8-FA52-4B04-9978-9FF1E8E674AA}" presName="dummy" presStyleCnt="0"/>
      <dgm:spPr/>
    </dgm:pt>
    <dgm:pt modelId="{94DF7761-AA50-4D34-9570-A2915ACB90B9}" type="pres">
      <dgm:prSet presAssocID="{414DCFFF-29F9-411D-81FF-36BD450FFE7D}" presName="sibTrans" presStyleLbl="sibTrans2D1" presStyleIdx="3" presStyleCnt="6"/>
      <dgm:spPr/>
      <dgm:t>
        <a:bodyPr/>
        <a:lstStyle/>
        <a:p>
          <a:endParaRPr lang="de-DE"/>
        </a:p>
      </dgm:t>
    </dgm:pt>
    <dgm:pt modelId="{271EBBBB-9719-4DA9-85A7-19B4107D598B}" type="pres">
      <dgm:prSet presAssocID="{D85F6E1B-DAF9-4AF2-A77E-B478D4D3738D}" presName="node" presStyleLbl="node1" presStyleIdx="4" presStyleCnt="6" custScaleX="167786" custScaleY="112301" custRadScaleRad="113543" custRadScaleInc="1936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E986C6F-504E-477F-A505-C7112FF86AB0}" type="pres">
      <dgm:prSet presAssocID="{D85F6E1B-DAF9-4AF2-A77E-B478D4D3738D}" presName="dummy" presStyleCnt="0"/>
      <dgm:spPr/>
    </dgm:pt>
    <dgm:pt modelId="{EEBB777F-AE16-40CB-B722-976029F9F7E7}" type="pres">
      <dgm:prSet presAssocID="{6CE38243-C0C2-4D96-9D6D-89AD934E5BE0}" presName="sibTrans" presStyleLbl="sibTrans2D1" presStyleIdx="4" presStyleCnt="6"/>
      <dgm:spPr/>
      <dgm:t>
        <a:bodyPr/>
        <a:lstStyle/>
        <a:p>
          <a:endParaRPr lang="de-DE"/>
        </a:p>
      </dgm:t>
    </dgm:pt>
    <dgm:pt modelId="{2FCE9382-491B-43B5-82C7-24626D3A52C4}" type="pres">
      <dgm:prSet presAssocID="{7810ED28-5BC1-47E4-90B2-7E5EFEBA809E}" presName="node" presStyleLbl="node1" presStyleIdx="5" presStyleCnt="6" custScaleX="167786" custScaleY="112301" custRadScaleRad="113543" custRadScaleInc="-1936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69F76F9-6554-42D8-BD08-5D97C6439917}" type="pres">
      <dgm:prSet presAssocID="{7810ED28-5BC1-47E4-90B2-7E5EFEBA809E}" presName="dummy" presStyleCnt="0"/>
      <dgm:spPr/>
    </dgm:pt>
    <dgm:pt modelId="{6B7A0C31-F0D3-45BA-8901-C35FB732F3FC}" type="pres">
      <dgm:prSet presAssocID="{A743D5C2-9E6B-45F1-BB52-FDE813465CCE}" presName="sibTrans" presStyleLbl="sibTrans2D1" presStyleIdx="5" presStyleCnt="6"/>
      <dgm:spPr/>
      <dgm:t>
        <a:bodyPr/>
        <a:lstStyle/>
        <a:p>
          <a:endParaRPr lang="de-DE"/>
        </a:p>
      </dgm:t>
    </dgm:pt>
  </dgm:ptLst>
  <dgm:cxnLst>
    <dgm:cxn modelId="{1DA1FB85-ECF9-4BD8-93E8-06E850C932A2}" type="presOf" srcId="{A6CCF6E1-6A51-44DD-A762-F2119D9EF0B8}" destId="{DA2BCDAB-9DEA-410B-B2AD-A83375D096C8}" srcOrd="0" destOrd="0" presId="urn:microsoft.com/office/officeart/2005/8/layout/radial6"/>
    <dgm:cxn modelId="{1B5B2FCC-B380-4B9A-895D-807643E0E1E6}" srcId="{E76C009A-1411-49C7-A043-CFFCFA9A1BFB}" destId="{A2F432B1-445E-48A1-BB2C-84FC40865F37}" srcOrd="2" destOrd="0" parTransId="{72A99E33-4DE1-4A84-8440-F9C9A1E6B860}" sibTransId="{5E8CFB93-04CB-491C-A1B0-73311862C93F}"/>
    <dgm:cxn modelId="{12E82E55-D8B5-440E-B46C-AB364DBD6B3F}" srcId="{E76C009A-1411-49C7-A043-CFFCFA9A1BFB}" destId="{A6CCF6E1-6A51-44DD-A762-F2119D9EF0B8}" srcOrd="0" destOrd="0" parTransId="{5B9536E3-678E-47CB-9C00-5E82C691AEEF}" sibTransId="{E12FFBB6-E4C2-4836-9B00-7200F7370EA1}"/>
    <dgm:cxn modelId="{1C50FA14-26BA-40FD-9163-0B7A3045E9A8}" type="presOf" srcId="{F8DA95E8-FA52-4B04-9978-9FF1E8E674AA}" destId="{8A2B4547-0C5B-4324-87E9-4483E4BB638C}" srcOrd="0" destOrd="0" presId="urn:microsoft.com/office/officeart/2005/8/layout/radial6"/>
    <dgm:cxn modelId="{8884AD07-60E4-41C2-81CA-A9FE9A136FDC}" type="presOf" srcId="{6CE38243-C0C2-4D96-9D6D-89AD934E5BE0}" destId="{EEBB777F-AE16-40CB-B722-976029F9F7E7}" srcOrd="0" destOrd="0" presId="urn:microsoft.com/office/officeart/2005/8/layout/radial6"/>
    <dgm:cxn modelId="{DE2DCAF3-F5AE-4EF5-9D1A-B1DE8DCAB502}" type="presOf" srcId="{D85F6E1B-DAF9-4AF2-A77E-B478D4D3738D}" destId="{271EBBBB-9719-4DA9-85A7-19B4107D598B}" srcOrd="0" destOrd="0" presId="urn:microsoft.com/office/officeart/2005/8/layout/radial6"/>
    <dgm:cxn modelId="{840C0800-C705-4241-B8EF-3D0D3D9306CF}" srcId="{E76C009A-1411-49C7-A043-CFFCFA9A1BFB}" destId="{7810ED28-5BC1-47E4-90B2-7E5EFEBA809E}" srcOrd="5" destOrd="0" parTransId="{71E3CD95-F825-487F-9C7C-80CEBAD138C0}" sibTransId="{A743D5C2-9E6B-45F1-BB52-FDE813465CCE}"/>
    <dgm:cxn modelId="{CBB4DB3C-3520-4ECB-ABD3-618BDCBAF104}" srcId="{E76C009A-1411-49C7-A043-CFFCFA9A1BFB}" destId="{D85F6E1B-DAF9-4AF2-A77E-B478D4D3738D}" srcOrd="4" destOrd="0" parTransId="{B72C547B-B257-47FE-92D4-D0BB44A727D4}" sibTransId="{6CE38243-C0C2-4D96-9D6D-89AD934E5BE0}"/>
    <dgm:cxn modelId="{9516A213-CD1C-4878-B859-BA081992A883}" type="presOf" srcId="{E12FFBB6-E4C2-4836-9B00-7200F7370EA1}" destId="{E9D0A987-83FF-4D27-ABEC-55064A582FFD}" srcOrd="0" destOrd="0" presId="urn:microsoft.com/office/officeart/2005/8/layout/radial6"/>
    <dgm:cxn modelId="{9763D022-DF1F-40BC-93B4-C2044870B50D}" srcId="{E76C009A-1411-49C7-A043-CFFCFA9A1BFB}" destId="{F8DA95E8-FA52-4B04-9978-9FF1E8E674AA}" srcOrd="3" destOrd="0" parTransId="{77BB8FD4-F094-4271-8E71-B245263A1132}" sibTransId="{414DCFFF-29F9-411D-81FF-36BD450FFE7D}"/>
    <dgm:cxn modelId="{42B5E234-B551-401D-8719-4F0B16CAA516}" type="presOf" srcId="{414DCFFF-29F9-411D-81FF-36BD450FFE7D}" destId="{94DF7761-AA50-4D34-9570-A2915ACB90B9}" srcOrd="0" destOrd="0" presId="urn:microsoft.com/office/officeart/2005/8/layout/radial6"/>
    <dgm:cxn modelId="{9F80FEA1-598F-4CDB-A62D-07599C6B0DA6}" srcId="{2A12D28C-1C02-44DC-B9F4-C75FB5E14CF6}" destId="{E76C009A-1411-49C7-A043-CFFCFA9A1BFB}" srcOrd="0" destOrd="0" parTransId="{3EA95FEE-1E86-4B34-883E-112EEAEC6015}" sibTransId="{1BA1DDC9-49C4-4CEF-8972-CF29F64500CF}"/>
    <dgm:cxn modelId="{826FB6C9-D9E9-4657-91D1-69DCDB23A29E}" type="presOf" srcId="{2A12D28C-1C02-44DC-B9F4-C75FB5E14CF6}" destId="{707A7247-E4F1-4A58-BBC6-2F162FAFF7F2}" srcOrd="0" destOrd="0" presId="urn:microsoft.com/office/officeart/2005/8/layout/radial6"/>
    <dgm:cxn modelId="{D04601F3-0DD3-4484-A0FE-53D7257DFC5B}" type="presOf" srcId="{A743D5C2-9E6B-45F1-BB52-FDE813465CCE}" destId="{6B7A0C31-F0D3-45BA-8901-C35FB732F3FC}" srcOrd="0" destOrd="0" presId="urn:microsoft.com/office/officeart/2005/8/layout/radial6"/>
    <dgm:cxn modelId="{4EEE0558-0903-451D-94A9-4EC7CF6C72CF}" type="presOf" srcId="{E76C009A-1411-49C7-A043-CFFCFA9A1BFB}" destId="{38B64BA4-E8C3-464F-A28A-52D2A0BC4679}" srcOrd="0" destOrd="0" presId="urn:microsoft.com/office/officeart/2005/8/layout/radial6"/>
    <dgm:cxn modelId="{1C7792E7-47AF-439B-AF24-349C126D39BF}" type="presOf" srcId="{A2F432B1-445E-48A1-BB2C-84FC40865F37}" destId="{9538BB50-E22F-4A8D-AFAB-6374A7DB9395}" srcOrd="0" destOrd="0" presId="urn:microsoft.com/office/officeart/2005/8/layout/radial6"/>
    <dgm:cxn modelId="{D96DA818-BBB5-449B-A097-9101193CE7BC}" type="presOf" srcId="{3278208F-D2D4-4A6C-A138-32E6950A8121}" destId="{D20F759E-BE60-402F-B2D6-1E5B516A49CB}" srcOrd="0" destOrd="0" presId="urn:microsoft.com/office/officeart/2005/8/layout/radial6"/>
    <dgm:cxn modelId="{8BED8313-2344-41AC-8B79-E6E46337A219}" type="presOf" srcId="{5E8CFB93-04CB-491C-A1B0-73311862C93F}" destId="{9AA8A84D-8CA4-4DFA-BE3C-0D2B397053CE}" srcOrd="0" destOrd="0" presId="urn:microsoft.com/office/officeart/2005/8/layout/radial6"/>
    <dgm:cxn modelId="{9F3B9B2A-39A3-4823-8FD6-7BCFB42BBC99}" type="presOf" srcId="{09D8E2E6-A63A-49B8-A9EB-47F136394107}" destId="{49CF4F12-1048-496D-B44A-972133375C35}" srcOrd="0" destOrd="0" presId="urn:microsoft.com/office/officeart/2005/8/layout/radial6"/>
    <dgm:cxn modelId="{1509C250-260E-4E79-BAEF-BBC0ED8561E0}" type="presOf" srcId="{7810ED28-5BC1-47E4-90B2-7E5EFEBA809E}" destId="{2FCE9382-491B-43B5-82C7-24626D3A52C4}" srcOrd="0" destOrd="0" presId="urn:microsoft.com/office/officeart/2005/8/layout/radial6"/>
    <dgm:cxn modelId="{48799252-5265-44C7-A1D9-D335997D1F15}" srcId="{E76C009A-1411-49C7-A043-CFFCFA9A1BFB}" destId="{09D8E2E6-A63A-49B8-A9EB-47F136394107}" srcOrd="1" destOrd="0" parTransId="{7D6E4F4F-F14A-4CC9-A2CC-C3498C5E6225}" sibTransId="{3278208F-D2D4-4A6C-A138-32E6950A8121}"/>
    <dgm:cxn modelId="{AFE9D0ED-6FD0-4FBB-9F95-4FE6EB075184}" type="presParOf" srcId="{707A7247-E4F1-4A58-BBC6-2F162FAFF7F2}" destId="{38B64BA4-E8C3-464F-A28A-52D2A0BC4679}" srcOrd="0" destOrd="0" presId="urn:microsoft.com/office/officeart/2005/8/layout/radial6"/>
    <dgm:cxn modelId="{940A1A59-D0A9-4882-ACD7-8FF9EB9C23FF}" type="presParOf" srcId="{707A7247-E4F1-4A58-BBC6-2F162FAFF7F2}" destId="{DA2BCDAB-9DEA-410B-B2AD-A83375D096C8}" srcOrd="1" destOrd="0" presId="urn:microsoft.com/office/officeart/2005/8/layout/radial6"/>
    <dgm:cxn modelId="{17D5C13C-AE28-4F55-BE09-10C1BABFC8CF}" type="presParOf" srcId="{707A7247-E4F1-4A58-BBC6-2F162FAFF7F2}" destId="{0FA9643A-7BC7-4BF9-B90C-DD76BCE7FB30}" srcOrd="2" destOrd="0" presId="urn:microsoft.com/office/officeart/2005/8/layout/radial6"/>
    <dgm:cxn modelId="{A04DB131-BE45-41FA-B792-516F9DAF563A}" type="presParOf" srcId="{707A7247-E4F1-4A58-BBC6-2F162FAFF7F2}" destId="{E9D0A987-83FF-4D27-ABEC-55064A582FFD}" srcOrd="3" destOrd="0" presId="urn:microsoft.com/office/officeart/2005/8/layout/radial6"/>
    <dgm:cxn modelId="{3D569864-F5BE-4F9D-906D-0E14B4F62226}" type="presParOf" srcId="{707A7247-E4F1-4A58-BBC6-2F162FAFF7F2}" destId="{49CF4F12-1048-496D-B44A-972133375C35}" srcOrd="4" destOrd="0" presId="urn:microsoft.com/office/officeart/2005/8/layout/radial6"/>
    <dgm:cxn modelId="{B0F92CDB-3AAC-4E3E-AD6A-C70DC130A3A7}" type="presParOf" srcId="{707A7247-E4F1-4A58-BBC6-2F162FAFF7F2}" destId="{E533E39D-E415-42C8-9DE7-B7FEAE32D96C}" srcOrd="5" destOrd="0" presId="urn:microsoft.com/office/officeart/2005/8/layout/radial6"/>
    <dgm:cxn modelId="{50F85401-B32E-4307-8813-E3F5DDC17A5E}" type="presParOf" srcId="{707A7247-E4F1-4A58-BBC6-2F162FAFF7F2}" destId="{D20F759E-BE60-402F-B2D6-1E5B516A49CB}" srcOrd="6" destOrd="0" presId="urn:microsoft.com/office/officeart/2005/8/layout/radial6"/>
    <dgm:cxn modelId="{05FD21BC-BE2F-41C0-A2E2-AF6B84190036}" type="presParOf" srcId="{707A7247-E4F1-4A58-BBC6-2F162FAFF7F2}" destId="{9538BB50-E22F-4A8D-AFAB-6374A7DB9395}" srcOrd="7" destOrd="0" presId="urn:microsoft.com/office/officeart/2005/8/layout/radial6"/>
    <dgm:cxn modelId="{30BA73FA-6E5A-477C-921E-2FBB404D56DF}" type="presParOf" srcId="{707A7247-E4F1-4A58-BBC6-2F162FAFF7F2}" destId="{76FFF7F9-E7EA-4BB1-B371-7FC61F629DD2}" srcOrd="8" destOrd="0" presId="urn:microsoft.com/office/officeart/2005/8/layout/radial6"/>
    <dgm:cxn modelId="{0E01A622-41DD-4502-A80F-B01E0D1C5ADA}" type="presParOf" srcId="{707A7247-E4F1-4A58-BBC6-2F162FAFF7F2}" destId="{9AA8A84D-8CA4-4DFA-BE3C-0D2B397053CE}" srcOrd="9" destOrd="0" presId="urn:microsoft.com/office/officeart/2005/8/layout/radial6"/>
    <dgm:cxn modelId="{87383DFE-9044-4235-BB67-29857BD2F3C5}" type="presParOf" srcId="{707A7247-E4F1-4A58-BBC6-2F162FAFF7F2}" destId="{8A2B4547-0C5B-4324-87E9-4483E4BB638C}" srcOrd="10" destOrd="0" presId="urn:microsoft.com/office/officeart/2005/8/layout/radial6"/>
    <dgm:cxn modelId="{38DEAAFC-B137-4D84-92B2-A5DC30B069F3}" type="presParOf" srcId="{707A7247-E4F1-4A58-BBC6-2F162FAFF7F2}" destId="{EEAB27F9-A87E-475D-B363-F87277EE8D37}" srcOrd="11" destOrd="0" presId="urn:microsoft.com/office/officeart/2005/8/layout/radial6"/>
    <dgm:cxn modelId="{03F30377-28F3-449A-B31B-5A46B02042CE}" type="presParOf" srcId="{707A7247-E4F1-4A58-BBC6-2F162FAFF7F2}" destId="{94DF7761-AA50-4D34-9570-A2915ACB90B9}" srcOrd="12" destOrd="0" presId="urn:microsoft.com/office/officeart/2005/8/layout/radial6"/>
    <dgm:cxn modelId="{EF8273F5-6DD1-4E08-83D3-7CCD5FB57F31}" type="presParOf" srcId="{707A7247-E4F1-4A58-BBC6-2F162FAFF7F2}" destId="{271EBBBB-9719-4DA9-85A7-19B4107D598B}" srcOrd="13" destOrd="0" presId="urn:microsoft.com/office/officeart/2005/8/layout/radial6"/>
    <dgm:cxn modelId="{47F9420A-803E-4A32-8E6E-D0669052B488}" type="presParOf" srcId="{707A7247-E4F1-4A58-BBC6-2F162FAFF7F2}" destId="{3E986C6F-504E-477F-A505-C7112FF86AB0}" srcOrd="14" destOrd="0" presId="urn:microsoft.com/office/officeart/2005/8/layout/radial6"/>
    <dgm:cxn modelId="{FD9AFC25-0708-4EEE-8D69-57592CB3417B}" type="presParOf" srcId="{707A7247-E4F1-4A58-BBC6-2F162FAFF7F2}" destId="{EEBB777F-AE16-40CB-B722-976029F9F7E7}" srcOrd="15" destOrd="0" presId="urn:microsoft.com/office/officeart/2005/8/layout/radial6"/>
    <dgm:cxn modelId="{0D4FF2FD-D5A5-48EE-8D09-576FDEFD47C9}" type="presParOf" srcId="{707A7247-E4F1-4A58-BBC6-2F162FAFF7F2}" destId="{2FCE9382-491B-43B5-82C7-24626D3A52C4}" srcOrd="16" destOrd="0" presId="urn:microsoft.com/office/officeart/2005/8/layout/radial6"/>
    <dgm:cxn modelId="{629B5835-05D3-41E4-BEFA-A863E9237A9F}" type="presParOf" srcId="{707A7247-E4F1-4A58-BBC6-2F162FAFF7F2}" destId="{369F76F9-6554-42D8-BD08-5D97C6439917}" srcOrd="17" destOrd="0" presId="urn:microsoft.com/office/officeart/2005/8/layout/radial6"/>
    <dgm:cxn modelId="{59318DFE-5386-49D1-972E-2FBAEB6F7847}" type="presParOf" srcId="{707A7247-E4F1-4A58-BBC6-2F162FAFF7F2}" destId="{6B7A0C31-F0D3-45BA-8901-C35FB732F3FC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0897FE-6346-45B6-901C-35895E89AF92}" type="datetimeFigureOut">
              <a:rPr lang="de-DE" smtClean="0"/>
              <a:t>03.08.2015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57987-F8C0-4D70-A70F-44CFE04FD5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8410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24459-7735-4F08-A251-677BF101B0B9}" type="datetimeFigureOut">
              <a:rPr lang="de-DE" smtClean="0"/>
              <a:t>03.08.2015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F6B74A8-2668-4C3B-B079-66C411B2A7BB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24459-7735-4F08-A251-677BF101B0B9}" type="datetimeFigureOut">
              <a:rPr lang="de-DE" smtClean="0"/>
              <a:t>03.08.2015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74A8-2668-4C3B-B079-66C411B2A7BB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F6B74A8-2668-4C3B-B079-66C411B2A7BB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24459-7735-4F08-A251-677BF101B0B9}" type="datetimeFigureOut">
              <a:rPr lang="de-DE" smtClean="0"/>
              <a:t>03.08.2015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24459-7735-4F08-A251-677BF101B0B9}" type="datetimeFigureOut">
              <a:rPr lang="de-DE" smtClean="0"/>
              <a:t>03.08.2015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F6B74A8-2668-4C3B-B079-66C411B2A7BB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ec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24459-7735-4F08-A251-677BF101B0B9}" type="datetimeFigureOut">
              <a:rPr lang="de-DE" smtClean="0"/>
              <a:t>03.08.2015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F6B74A8-2668-4C3B-B079-66C411B2A7BB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3924459-7735-4F08-A251-677BF101B0B9}" type="datetimeFigureOut">
              <a:rPr lang="de-DE" smtClean="0"/>
              <a:t>03.08.2015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74A8-2668-4C3B-B079-66C411B2A7BB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nhaltsplatzhalt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24459-7735-4F08-A251-677BF101B0B9}" type="datetimeFigureOut">
              <a:rPr lang="de-DE" smtClean="0"/>
              <a:t>03.08.2015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de-DE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nhaltsplatzhalt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6" name="Inhaltsplatzhalt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F6B74A8-2668-4C3B-B079-66C411B2A7BB}" type="slidenum">
              <a:rPr lang="de-DE" smtClean="0"/>
              <a:t>‹Nr.›</a:t>
            </a:fld>
            <a:endParaRPr lang="de-DE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24459-7735-4F08-A251-677BF101B0B9}" type="datetimeFigureOut">
              <a:rPr lang="de-DE" smtClean="0"/>
              <a:t>03.08.2015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F6B74A8-2668-4C3B-B079-66C411B2A7B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ec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24459-7735-4F08-A251-677BF101B0B9}" type="datetimeFigureOut">
              <a:rPr lang="de-DE" smtClean="0"/>
              <a:t>03.08.2015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6B74A8-2668-4C3B-B079-66C411B2A7B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nhaltsplatzhalt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F6B74A8-2668-4C3B-B079-66C411B2A7BB}" type="slidenum">
              <a:rPr lang="de-DE" smtClean="0"/>
              <a:t>‹Nr.›</a:t>
            </a:fld>
            <a:endParaRPr lang="de-DE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24459-7735-4F08-A251-677BF101B0B9}" type="datetimeFigureOut">
              <a:rPr lang="de-DE" smtClean="0"/>
              <a:t>03.08.2015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erade Verbindung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F6B74A8-2668-4C3B-B079-66C411B2A7BB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3924459-7735-4F08-A251-677BF101B0B9}" type="datetimeFigureOut">
              <a:rPr lang="de-DE" smtClean="0"/>
              <a:t>03.08.2015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3924459-7735-4F08-A251-677BF101B0B9}" type="datetimeFigureOut">
              <a:rPr lang="de-DE" smtClean="0"/>
              <a:t>03.08.2015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F6B74A8-2668-4C3B-B079-66C411B2A7BB}" type="slidenum">
              <a:rPr lang="de-DE" smtClean="0"/>
              <a:t>‹Nr.›</a:t>
            </a:fld>
            <a:endParaRPr lang="de-DE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jpeg"/><Relationship Id="rId5" Type="http://schemas.openxmlformats.org/officeDocument/2006/relationships/image" Target="../media/image6.tiff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Untertitel 10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endParaRPr lang="de-DE" dirty="0">
              <a:cs typeface="Aharoni" panose="02010803020104030203" pitchFamily="2" charset="-79"/>
            </a:endParaRPr>
          </a:p>
          <a:p>
            <a:pPr algn="l"/>
            <a:endParaRPr lang="de-DE" dirty="0">
              <a:cs typeface="Aharoni" panose="02010803020104030203" pitchFamily="2" charset="-79"/>
            </a:endParaRPr>
          </a:p>
          <a:p>
            <a:pPr algn="l"/>
            <a:endParaRPr lang="de-DE" dirty="0" smtClean="0">
              <a:cs typeface="Aharoni" panose="02010803020104030203" pitchFamily="2" charset="-79"/>
            </a:endParaRPr>
          </a:p>
          <a:p>
            <a:pPr algn="l"/>
            <a:endParaRPr lang="de-DE" dirty="0">
              <a:cs typeface="Aharoni" panose="02010803020104030203" pitchFamily="2" charset="-79"/>
            </a:endParaRPr>
          </a:p>
          <a:p>
            <a:pPr algn="l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3400" dirty="0" err="1" smtClean="0"/>
              <a:t>PReSch</a:t>
            </a:r>
            <a:r>
              <a:rPr lang="de-DE" sz="2600" dirty="0" smtClean="0"/>
              <a:t/>
            </a:r>
            <a:br>
              <a:rPr lang="de-DE" sz="2600" dirty="0" smtClean="0"/>
            </a:br>
            <a:r>
              <a:rPr lang="de-DE" sz="2600" dirty="0"/>
              <a:t>Prävention von Rechenschwierigkeiten</a:t>
            </a:r>
            <a:br>
              <a:rPr lang="de-DE" sz="2600" dirty="0"/>
            </a:br>
            <a:r>
              <a:rPr lang="de-DE" sz="2600" dirty="0" smtClean="0"/>
              <a:t>in </a:t>
            </a:r>
            <a:r>
              <a:rPr lang="de-DE" sz="2600" dirty="0"/>
              <a:t>Grund- und Förderschulen in der Stadt </a:t>
            </a:r>
            <a:r>
              <a:rPr lang="de-DE" sz="2600" dirty="0" smtClean="0"/>
              <a:t>Bielefeld </a:t>
            </a:r>
            <a:br>
              <a:rPr lang="de-DE" sz="2600" dirty="0" smtClean="0"/>
            </a:br>
            <a:r>
              <a:rPr lang="de-DE" sz="2600" dirty="0" smtClean="0"/>
              <a:t>und </a:t>
            </a:r>
            <a:r>
              <a:rPr lang="de-DE" sz="2600" dirty="0"/>
              <a:t>im Kreis </a:t>
            </a:r>
            <a:r>
              <a:rPr lang="de-DE" sz="2600" dirty="0" smtClean="0"/>
              <a:t>Gütersloh</a:t>
            </a:r>
            <a:endParaRPr lang="de-DE" sz="2600" dirty="0"/>
          </a:p>
        </p:txBody>
      </p:sp>
      <p:sp>
        <p:nvSpPr>
          <p:cNvPr id="12" name="Rechteck 11"/>
          <p:cNvSpPr/>
          <p:nvPr/>
        </p:nvSpPr>
        <p:spPr>
          <a:xfrm>
            <a:off x="179512" y="249289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/>
              <a:t>Kooperationspartner des </a:t>
            </a:r>
            <a:r>
              <a:rPr lang="de-DE" dirty="0" smtClean="0"/>
              <a:t>Projektes: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cs typeface="Aharoni" panose="02010803020104030203" pitchFamily="2" charset="-79"/>
              </a:rPr>
              <a:t>Regionale Schulberatung und </a:t>
            </a:r>
            <a:r>
              <a:rPr lang="de-DE" dirty="0" smtClean="0">
                <a:cs typeface="Aharoni" panose="02010803020104030203" pitchFamily="2" charset="-79"/>
              </a:rPr>
              <a:t/>
            </a:r>
            <a:br>
              <a:rPr lang="de-DE" dirty="0" smtClean="0">
                <a:cs typeface="Aharoni" panose="02010803020104030203" pitchFamily="2" charset="-79"/>
              </a:rPr>
            </a:br>
            <a:r>
              <a:rPr lang="de-DE" dirty="0" smtClean="0">
                <a:cs typeface="Aharoni" panose="02010803020104030203" pitchFamily="2" charset="-79"/>
              </a:rPr>
              <a:t>Schulamt </a:t>
            </a:r>
            <a:r>
              <a:rPr lang="de-DE" dirty="0">
                <a:cs typeface="Aharoni" panose="02010803020104030203" pitchFamily="2" charset="-79"/>
              </a:rPr>
              <a:t>der Stadt Bielefeld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cs typeface="Aharoni" panose="02010803020104030203" pitchFamily="2" charset="-79"/>
              </a:rPr>
              <a:t>Bildungs- und Schulberatung </a:t>
            </a:r>
            <a:r>
              <a:rPr lang="de-DE" dirty="0" smtClean="0">
                <a:cs typeface="Aharoni" panose="02010803020104030203" pitchFamily="2" charset="-79"/>
              </a:rPr>
              <a:t>und Schulamt </a:t>
            </a:r>
            <a:r>
              <a:rPr lang="de-DE" dirty="0">
                <a:cs typeface="Aharoni" panose="02010803020104030203" pitchFamily="2" charset="-79"/>
              </a:rPr>
              <a:t>für den Kreis Gütersloh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cs typeface="Aharoni" panose="02010803020104030203" pitchFamily="2" charset="-79"/>
              </a:rPr>
              <a:t>Universität Bielefeld, Institut </a:t>
            </a:r>
            <a:r>
              <a:rPr lang="de-DE" dirty="0" smtClean="0">
                <a:cs typeface="Aharoni" panose="02010803020104030203" pitchFamily="2" charset="-79"/>
              </a:rPr>
              <a:t>für Didaktik </a:t>
            </a:r>
            <a:r>
              <a:rPr lang="de-DE" dirty="0">
                <a:cs typeface="Aharoni" panose="02010803020104030203" pitchFamily="2" charset="-79"/>
              </a:rPr>
              <a:t>der Mathematik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cs typeface="Aharoni" panose="02010803020104030203" pitchFamily="2" charset="-79"/>
              </a:rPr>
              <a:t>Reinhard Mohn Stiftung</a:t>
            </a:r>
            <a:endParaRPr lang="de-DE" dirty="0">
              <a:cs typeface="Aharoni" panose="02010803020104030203" pitchFamily="2" charset="-79"/>
            </a:endParaRPr>
          </a:p>
        </p:txBody>
      </p:sp>
      <p:pic>
        <p:nvPicPr>
          <p:cNvPr id="29" name="Grafik 28" descr="C:\Users\jstreit-lehmann\Desktop\Psych B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762150"/>
            <a:ext cx="1247775" cy="62357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rafik 29" descr="Logo_aktuell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3499" y="5762150"/>
            <a:ext cx="1483995" cy="58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rafik 30" descr="Beschreibung: UniBi_Logo_De_48mm_RGB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044" y="5762150"/>
            <a:ext cx="1457325" cy="5676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8212" y="5762150"/>
            <a:ext cx="1800200" cy="51861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856" y="2445761"/>
            <a:ext cx="3994486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249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Themen der Fortbildungsveranstaltungen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sz="2300" dirty="0"/>
              <a:t>Einführung in die mathematische Diagnostik mit dem </a:t>
            </a:r>
            <a:r>
              <a:rPr lang="de-DE" sz="2300" dirty="0" err="1"/>
              <a:t>ElementarMathematischen</a:t>
            </a:r>
            <a:r>
              <a:rPr lang="de-DE" sz="2300" dirty="0"/>
              <a:t> </a:t>
            </a:r>
            <a:r>
              <a:rPr lang="de-DE" sz="2300" dirty="0" err="1"/>
              <a:t>BasisInterview</a:t>
            </a:r>
            <a:r>
              <a:rPr lang="de-DE" sz="2300" dirty="0"/>
              <a:t> (EMBI)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300" dirty="0" smtClean="0">
                <a:sym typeface="Wingdings" panose="05000000000000000000" pitchFamily="2" charset="2"/>
              </a:rPr>
              <a:t>Teil 1: </a:t>
            </a:r>
            <a:r>
              <a:rPr lang="de-DE" sz="2300" dirty="0" smtClean="0"/>
              <a:t>Bedeutung </a:t>
            </a:r>
            <a:r>
              <a:rPr lang="de-DE" sz="2300" dirty="0"/>
              <a:t>von Vorläuferfähigkeiten für das schulische </a:t>
            </a:r>
            <a:r>
              <a:rPr lang="de-DE" sz="2300" dirty="0" smtClean="0"/>
              <a:t>Mathematiklernen</a:t>
            </a:r>
            <a:br>
              <a:rPr lang="de-DE" sz="2300" dirty="0" smtClean="0"/>
            </a:br>
            <a:r>
              <a:rPr lang="de-DE" sz="2300" dirty="0" smtClean="0">
                <a:sym typeface="Wingdings" panose="05000000000000000000" pitchFamily="2" charset="2"/>
              </a:rPr>
              <a:t>Teil 2: </a:t>
            </a:r>
            <a:r>
              <a:rPr lang="de-DE" sz="2300" dirty="0" smtClean="0"/>
              <a:t>Zentrale Aspekte der Elternarbeit und Übungsformate für das häusliche Üben</a:t>
            </a:r>
            <a:endParaRPr lang="de-DE" sz="2300" dirty="0"/>
          </a:p>
          <a:p>
            <a:pPr marL="514350" indent="-514350">
              <a:buFont typeface="+mj-lt"/>
              <a:buAutoNum type="arabicPeriod"/>
            </a:pPr>
            <a:r>
              <a:rPr lang="de-DE" sz="2300" dirty="0"/>
              <a:t>Von diagnostischen Befunden zu individuellen Förderplänen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300" dirty="0"/>
              <a:t>Vom Zählen zum Rechnen im Übergang vom 1. zum 2. Schuljahr und darüber hinaus - Prävention von und Intervention bei </a:t>
            </a:r>
            <a:r>
              <a:rPr lang="de-DE" sz="2300" dirty="0" smtClean="0"/>
              <a:t>Rechenschwierigkeiten</a:t>
            </a:r>
            <a:endParaRPr lang="de-DE" sz="2300" dirty="0"/>
          </a:p>
        </p:txBody>
      </p:sp>
    </p:spTree>
    <p:extLst>
      <p:ext uri="{BB962C8B-B14F-4D97-AF65-F5344CB8AC3E}">
        <p14:creationId xmlns:p14="http://schemas.microsoft.com/office/powerpoint/2010/main" val="105530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Gesamtplanung der Unterstützung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4" name="Inhaltsplatzhalter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352814"/>
              </p:ext>
            </p:extLst>
          </p:nvPr>
        </p:nvGraphicFramePr>
        <p:xfrm>
          <a:off x="301625" y="1527175"/>
          <a:ext cx="850424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060"/>
                <a:gridCol w="2126060"/>
                <a:gridCol w="2126060"/>
                <a:gridCol w="2126060"/>
              </a:tblGrid>
              <a:tr h="37084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de-DE" dirty="0" smtClean="0"/>
                        <a:t>2014/15</a:t>
                      </a:r>
                      <a:endParaRPr lang="de-DE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2015/16</a:t>
                      </a:r>
                      <a:endParaRPr lang="de-DE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2016/17</a:t>
                      </a:r>
                      <a:endParaRPr lang="de-DE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2017/18</a:t>
                      </a:r>
                      <a:endParaRPr lang="de-DE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DE" dirty="0" smtClean="0"/>
                    </a:p>
                    <a:p>
                      <a:pPr algn="ctr"/>
                      <a:endParaRPr lang="de-DE" dirty="0" smtClean="0"/>
                    </a:p>
                    <a:p>
                      <a:pPr algn="ctr"/>
                      <a:endParaRPr lang="de-DE" dirty="0" smtClean="0"/>
                    </a:p>
                    <a:p>
                      <a:pPr algn="ctr"/>
                      <a:endParaRPr lang="de-DE" dirty="0" smtClean="0"/>
                    </a:p>
                    <a:p>
                      <a:pPr algn="ctr"/>
                      <a:endParaRPr lang="de-DE" dirty="0" smtClean="0"/>
                    </a:p>
                    <a:p>
                      <a:pPr algn="ctr"/>
                      <a:endParaRPr lang="de-DE" dirty="0" smtClean="0"/>
                    </a:p>
                    <a:p>
                      <a:pPr algn="ctr"/>
                      <a:endParaRPr lang="de-DE" dirty="0" smtClean="0"/>
                    </a:p>
                    <a:p>
                      <a:pPr algn="ctr"/>
                      <a:endParaRPr lang="de-DE" dirty="0" smtClean="0"/>
                    </a:p>
                    <a:p>
                      <a:pPr algn="ctr"/>
                      <a:endParaRPr lang="de-DE" dirty="0" smtClean="0"/>
                    </a:p>
                    <a:p>
                      <a:pPr algn="ctr"/>
                      <a:endParaRPr lang="de-DE" dirty="0" smtClean="0"/>
                    </a:p>
                    <a:p>
                      <a:pPr algn="ctr"/>
                      <a:endParaRPr lang="de-DE" dirty="0" smtClean="0"/>
                    </a:p>
                    <a:p>
                      <a:pPr algn="ctr"/>
                      <a:endParaRPr lang="de-DE" dirty="0" smtClean="0"/>
                    </a:p>
                    <a:p>
                      <a:pPr algn="ctr"/>
                      <a:endParaRPr lang="de-DE" dirty="0" smtClean="0"/>
                    </a:p>
                    <a:p>
                      <a:pPr algn="ctr"/>
                      <a:endParaRPr lang="de-DE" dirty="0" smtClean="0"/>
                    </a:p>
                    <a:p>
                      <a:pPr algn="ctr"/>
                      <a:endParaRPr lang="de-DE" dirty="0" smtClean="0"/>
                    </a:p>
                    <a:p>
                      <a:pPr algn="ctr"/>
                      <a:endParaRPr lang="de-DE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Pfeil nach rechts 4"/>
          <p:cNvSpPr/>
          <p:nvPr/>
        </p:nvSpPr>
        <p:spPr>
          <a:xfrm>
            <a:off x="323528" y="1916832"/>
            <a:ext cx="8424936" cy="1008112"/>
          </a:xfrm>
          <a:prstGeom prst="rightArrow">
            <a:avLst>
              <a:gd name="adj1" fmla="val 50000"/>
              <a:gd name="adj2" fmla="val 30051"/>
            </a:avLst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bg1"/>
                </a:solidFill>
              </a:rPr>
              <a:t>Jährliche Lehrerfortbildung mit 15– 45 Teilnehmern pro Region (BI und GT)</a:t>
            </a:r>
          </a:p>
          <a:p>
            <a:pPr algn="ctr"/>
            <a:r>
              <a:rPr lang="de-DE" sz="1400" dirty="0" smtClean="0">
                <a:solidFill>
                  <a:schemeClr val="bg1"/>
                </a:solidFill>
              </a:rPr>
              <a:t>Kompetenzteam Bielefeld: Bereitstellen der Moderatoren zur Begleitung der Kleingruppen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6" name="Pfeil nach rechts 5"/>
          <p:cNvSpPr/>
          <p:nvPr/>
        </p:nvSpPr>
        <p:spPr>
          <a:xfrm>
            <a:off x="2483768" y="2996952"/>
            <a:ext cx="6264696" cy="936104"/>
          </a:xfrm>
          <a:prstGeom prst="rightArrow">
            <a:avLst>
              <a:gd name="adj1" fmla="val 50000"/>
              <a:gd name="adj2" fmla="val 31873"/>
            </a:avLst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bg1"/>
                </a:solidFill>
              </a:rPr>
              <a:t>Halbjährliche Regionalgruppentreffen der ehemaligen </a:t>
            </a:r>
            <a:r>
              <a:rPr lang="de-DE" sz="1400" dirty="0" err="1" smtClean="0">
                <a:solidFill>
                  <a:schemeClr val="bg1"/>
                </a:solidFill>
              </a:rPr>
              <a:t>PReSch</a:t>
            </a:r>
            <a:r>
              <a:rPr lang="de-DE" sz="1400" dirty="0" smtClean="0">
                <a:solidFill>
                  <a:schemeClr val="bg1"/>
                </a:solidFill>
              </a:rPr>
              <a:t>-Teilnehmerinnen und Teilnehmer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7" name="Pfeil nach rechts 6"/>
          <p:cNvSpPr/>
          <p:nvPr/>
        </p:nvSpPr>
        <p:spPr>
          <a:xfrm>
            <a:off x="2466736" y="4725144"/>
            <a:ext cx="6281728" cy="1224136"/>
          </a:xfrm>
          <a:prstGeom prst="rightArrow">
            <a:avLst>
              <a:gd name="adj1" fmla="val 50000"/>
              <a:gd name="adj2" fmla="val 21546"/>
            </a:avLst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bg1"/>
                </a:solidFill>
              </a:rPr>
              <a:t>Kompetenzteam Gütersloh: Vertiefende Fortbildungsangebote und Angebote zur Implementierung des </a:t>
            </a:r>
            <a:r>
              <a:rPr lang="de-DE" sz="1400" dirty="0" err="1" smtClean="0">
                <a:solidFill>
                  <a:schemeClr val="bg1"/>
                </a:solidFill>
              </a:rPr>
              <a:t>PReSch</a:t>
            </a:r>
            <a:r>
              <a:rPr lang="de-DE" sz="1400" dirty="0" smtClean="0">
                <a:solidFill>
                  <a:schemeClr val="bg1"/>
                </a:solidFill>
              </a:rPr>
              <a:t>- Konzeptes im Schulprogramm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8" name="Pfeil nach rechts 7"/>
          <p:cNvSpPr/>
          <p:nvPr/>
        </p:nvSpPr>
        <p:spPr>
          <a:xfrm>
            <a:off x="2483768" y="4005064"/>
            <a:ext cx="6264696" cy="576064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bg1"/>
                </a:solidFill>
              </a:rPr>
              <a:t>Jährliche Ausrichtung von Fachtagen zum Thema Rechenschwierigkeiten</a:t>
            </a:r>
            <a:endParaRPr lang="de-DE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63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Kontinuierliche Evaluation (Uni Bielefeld)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smtClean="0"/>
              <a:t>Wirksamkeitsüberprüfung anhand von </a:t>
            </a:r>
          </a:p>
          <a:p>
            <a:r>
              <a:rPr lang="de-DE" dirty="0" smtClean="0"/>
              <a:t>Leistungsentwicklung der Schülerinnen und Schüler</a:t>
            </a:r>
          </a:p>
          <a:p>
            <a:pPr lvl="1"/>
            <a:r>
              <a:rPr lang="de-DE" dirty="0" smtClean="0"/>
              <a:t>Vorher-Nachher-Vergleich der teilnehmenden Kinder</a:t>
            </a:r>
          </a:p>
          <a:p>
            <a:pPr lvl="1"/>
            <a:r>
              <a:rPr lang="de-DE" dirty="0" smtClean="0"/>
              <a:t>Kontrollgruppenvergleiche</a:t>
            </a:r>
          </a:p>
          <a:p>
            <a:r>
              <a:rPr lang="de-DE" dirty="0" smtClean="0"/>
              <a:t>Lehrerbefragung</a:t>
            </a:r>
          </a:p>
          <a:p>
            <a:pPr lvl="1"/>
            <a:r>
              <a:rPr lang="de-DE" dirty="0" smtClean="0"/>
              <a:t>Allgemeine Fragen zum Projekt </a:t>
            </a:r>
          </a:p>
          <a:p>
            <a:pPr lvl="1"/>
            <a:r>
              <a:rPr lang="de-DE" dirty="0"/>
              <a:t>Vorher-Nachher-Vergleich </a:t>
            </a:r>
            <a:r>
              <a:rPr lang="de-DE" dirty="0" smtClean="0"/>
              <a:t>der Haltungen und Einstellungen der Lehrkräfte zum Fach Mathematik, des Kompetenzerlebens, der Selbstwirksamkeit hinsichtlich der Förderarbeit</a:t>
            </a:r>
          </a:p>
          <a:p>
            <a:r>
              <a:rPr lang="de-DE" dirty="0" smtClean="0"/>
              <a:t>Elterntagebüchern</a:t>
            </a:r>
          </a:p>
          <a:p>
            <a:pPr lvl="1"/>
            <a:r>
              <a:rPr lang="de-DE" dirty="0" smtClean="0"/>
              <a:t>Erfassung der durchgeführten Aufgaben</a:t>
            </a:r>
          </a:p>
          <a:p>
            <a:pPr lvl="1"/>
            <a:r>
              <a:rPr lang="de-DE" dirty="0" smtClean="0"/>
              <a:t>Auswertung der aufgewendeten Zeit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597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509774739"/>
              </p:ext>
            </p:extLst>
          </p:nvPr>
        </p:nvGraphicFramePr>
        <p:xfrm>
          <a:off x="107504" y="294948"/>
          <a:ext cx="8964488" cy="5976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721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Ausgangslage Rechenstörung	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Daten und Fakten:</a:t>
            </a:r>
          </a:p>
          <a:p>
            <a:pPr lvl="1"/>
            <a:r>
              <a:rPr lang="de-DE" dirty="0" smtClean="0"/>
              <a:t>Laut nationaler </a:t>
            </a:r>
            <a:r>
              <a:rPr lang="de-DE" dirty="0"/>
              <a:t>und internationaler Schätzungen ist davon auszugehen, dass die Prävalenzrate von Rechenstörungen bei 4-6% </a:t>
            </a:r>
            <a:r>
              <a:rPr lang="de-DE" dirty="0" smtClean="0"/>
              <a:t>liegt</a:t>
            </a:r>
          </a:p>
          <a:p>
            <a:pPr lvl="1"/>
            <a:r>
              <a:rPr lang="de-DE" dirty="0" smtClean="0"/>
              <a:t>19.3</a:t>
            </a:r>
            <a:r>
              <a:rPr lang="de-DE" dirty="0"/>
              <a:t>% der Viertklässler </a:t>
            </a:r>
            <a:r>
              <a:rPr lang="de-DE" dirty="0" smtClean="0"/>
              <a:t>verfügen lediglich </a:t>
            </a:r>
            <a:r>
              <a:rPr lang="de-DE" dirty="0"/>
              <a:t>über elementares mathematisches </a:t>
            </a:r>
            <a:r>
              <a:rPr lang="de-DE" dirty="0" smtClean="0"/>
              <a:t>Wissen, elementare mathematische Fähigkeiten </a:t>
            </a:r>
            <a:r>
              <a:rPr lang="de-DE" dirty="0"/>
              <a:t>und </a:t>
            </a:r>
            <a:r>
              <a:rPr lang="de-DE" dirty="0" smtClean="0"/>
              <a:t>Fertigkeiten</a:t>
            </a:r>
          </a:p>
          <a:p>
            <a:pPr lvl="1"/>
            <a:r>
              <a:rPr lang="de-DE" altLang="de-DE" sz="2200" dirty="0" smtClean="0"/>
              <a:t>Internationale </a:t>
            </a:r>
            <a:r>
              <a:rPr lang="de-DE" altLang="de-DE" sz="2200" dirty="0"/>
              <a:t>Vergleichsstudien identifizieren ca. 20% der </a:t>
            </a:r>
            <a:r>
              <a:rPr lang="de-DE" altLang="de-DE" sz="2200" dirty="0" smtClean="0"/>
              <a:t>15jährigen deutschen Schülerinnen und Schüler als Risikogruppe </a:t>
            </a:r>
            <a:r>
              <a:rPr lang="de-DE" altLang="de-DE" sz="2200" dirty="0" smtClean="0">
                <a:sym typeface="Wingdings" panose="05000000000000000000" pitchFamily="2" charset="2"/>
              </a:rPr>
              <a:t> </a:t>
            </a:r>
            <a:r>
              <a:rPr lang="de-DE" altLang="de-DE" sz="2200" dirty="0" smtClean="0"/>
              <a:t>aufgrund mangelnder mathematischer Kompetenzen sind erhebliche Probleme im Alltag und im Berufsleben zu erwarten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r>
              <a:rPr lang="de-DE" altLang="de-DE" sz="2800" dirty="0" smtClean="0"/>
              <a:t>Mögliche Folgen: </a:t>
            </a:r>
          </a:p>
          <a:p>
            <a:pPr lvl="1"/>
            <a:r>
              <a:rPr lang="de-DE" altLang="de-DE" sz="2100" dirty="0"/>
              <a:t>Schulisches Versagen</a:t>
            </a:r>
          </a:p>
          <a:p>
            <a:pPr lvl="1"/>
            <a:r>
              <a:rPr lang="de-DE" altLang="de-DE" sz="2100" dirty="0" smtClean="0"/>
              <a:t>Teilhabe </a:t>
            </a:r>
            <a:r>
              <a:rPr lang="de-DE" altLang="de-DE" sz="2100" dirty="0"/>
              <a:t>an der Gesellschaft ist gefährdet</a:t>
            </a:r>
          </a:p>
          <a:p>
            <a:pPr lvl="1"/>
            <a:r>
              <a:rPr lang="de-DE" altLang="de-DE" sz="2100" dirty="0"/>
              <a:t>Psychische Probleme wie Ängste, </a:t>
            </a:r>
            <a:r>
              <a:rPr lang="de-DE" sz="2100" dirty="0"/>
              <a:t>Verlust des Selbstwertgefühls, Lernblockaden, verschiedene Verhaltensstörungen, Leistungsverweigerung, </a:t>
            </a:r>
            <a:r>
              <a:rPr lang="de-DE" sz="2100" dirty="0" smtClean="0"/>
              <a:t>psychosomatische Beschwerden</a:t>
            </a:r>
            <a:endParaRPr lang="de-DE" altLang="de-DE" sz="2100" dirty="0"/>
          </a:p>
          <a:p>
            <a:pPr lvl="1"/>
            <a:endParaRPr lang="de-DE" altLang="de-DE" sz="2800" dirty="0"/>
          </a:p>
        </p:txBody>
      </p:sp>
    </p:spTree>
    <p:extLst>
      <p:ext uri="{BB962C8B-B14F-4D97-AF65-F5344CB8AC3E}">
        <p14:creationId xmlns:p14="http://schemas.microsoft.com/office/powerpoint/2010/main" val="147501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Bedeutung der Vorläuferfertigkeiten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de-DE" dirty="0"/>
              <a:t>Bereits </a:t>
            </a:r>
            <a:r>
              <a:rPr lang="de-DE" dirty="0" smtClean="0"/>
              <a:t>vor der </a:t>
            </a:r>
            <a:r>
              <a:rPr lang="de-DE" dirty="0"/>
              <a:t>Einschulung erwerben Kinder elementare mathematische Fähigkeiten wie z.B. </a:t>
            </a:r>
          </a:p>
          <a:p>
            <a:pPr lvl="1"/>
            <a:r>
              <a:rPr lang="de-DE" dirty="0"/>
              <a:t>sicheres </a:t>
            </a:r>
            <a:r>
              <a:rPr lang="de-DE" dirty="0" smtClean="0"/>
              <a:t>Zählen (Abzählen einer Menge von z.B. 20 Gegenständen)</a:t>
            </a:r>
            <a:endParaRPr lang="de-DE" dirty="0"/>
          </a:p>
          <a:p>
            <a:pPr lvl="1"/>
            <a:r>
              <a:rPr lang="de-DE" dirty="0"/>
              <a:t>ein beginnendes Verständnis für Mengen und Mengenzerlegungen </a:t>
            </a:r>
          </a:p>
          <a:p>
            <a:pPr lvl="1"/>
            <a:r>
              <a:rPr lang="de-DE" dirty="0"/>
              <a:t>das schnelle Erkennen kleiner </a:t>
            </a:r>
            <a:r>
              <a:rPr lang="de-DE" dirty="0" smtClean="0"/>
              <a:t>Mengen</a:t>
            </a:r>
          </a:p>
          <a:p>
            <a:pPr lvl="1"/>
            <a:endParaRPr lang="de-DE" dirty="0"/>
          </a:p>
          <a:p>
            <a:r>
              <a:rPr lang="de-DE" dirty="0"/>
              <a:t>Die </a:t>
            </a:r>
            <a:r>
              <a:rPr lang="de-DE" dirty="0" smtClean="0"/>
              <a:t>Wichtigkeit dieser Vorläuferfähigkeiten für schulisches Mathematiklernen </a:t>
            </a:r>
            <a:r>
              <a:rPr lang="de-DE" dirty="0"/>
              <a:t>ist nicht durchgängig bekannt, so werden die Kompetenzen nicht konsequent von allen </a:t>
            </a:r>
            <a:r>
              <a:rPr lang="de-DE" dirty="0" smtClean="0"/>
              <a:t>pädagogischen Kräften in Vorschuleinrichtungen und von Eltern gefördert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346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Ziele des Projektes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u="sng" dirty="0" smtClean="0"/>
              <a:t>Leitziel</a:t>
            </a:r>
            <a:endParaRPr lang="de-DE" dirty="0"/>
          </a:p>
          <a:p>
            <a:pPr marL="0" indent="0">
              <a:buNone/>
            </a:pPr>
            <a:r>
              <a:rPr lang="de-DE" dirty="0" err="1" smtClean="0"/>
              <a:t>PReSch</a:t>
            </a:r>
            <a:r>
              <a:rPr lang="de-DE" dirty="0" smtClean="0"/>
              <a:t> </a:t>
            </a:r>
            <a:r>
              <a:rPr lang="de-DE" dirty="0"/>
              <a:t>setzt sich zum Ziel, Kinder der Schuleingangsphase mit mangelndem mathematischem Vorwissen frühzeitig zu erkennen und zu fördern, um so der Entstehung von Rechenschwierigkeiten </a:t>
            </a:r>
            <a:r>
              <a:rPr lang="de-DE" dirty="0" smtClean="0"/>
              <a:t>entgegenzuwirken, </a:t>
            </a:r>
            <a:br>
              <a:rPr lang="de-DE" dirty="0" smtClean="0"/>
            </a:br>
            <a:r>
              <a:rPr lang="de-DE" dirty="0" smtClean="0"/>
              <a:t>so </a:t>
            </a:r>
            <a:r>
              <a:rPr lang="de-DE" dirty="0"/>
              <a:t>dass der Anteil der Viertklässler, die nur über elementares mathematisches Wissen, sowie elementare mathematische Fähigkeiten und Fertigkeiten verfügen, zukünftig weniger als 19.3% ausmacht</a:t>
            </a:r>
            <a:r>
              <a:rPr lang="de-DE" dirty="0" smtClean="0"/>
              <a:t>.</a:t>
            </a:r>
            <a:endParaRPr lang="de-DE" dirty="0"/>
          </a:p>
          <a:p>
            <a:pPr marL="0" indent="0">
              <a:buNone/>
            </a:pPr>
            <a:r>
              <a:rPr lang="de-DE" dirty="0" smtClean="0"/>
              <a:t> </a:t>
            </a:r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63923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Ziele des Projektes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err="1"/>
              <a:t>PReSch</a:t>
            </a:r>
            <a:r>
              <a:rPr lang="de-DE" dirty="0"/>
              <a:t> zielt darauf ab, Lehrkräfte durch Fortbildung und Begleitung in die Lage zu versetzen, 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lvl="0"/>
            <a:r>
              <a:rPr lang="de-DE" dirty="0"/>
              <a:t>Schülerinnen und Schüler mit einem erhöhten Risiko für Rechenschwierigkeiten frühzeitig  zu erkennen (Diagnostik)</a:t>
            </a:r>
          </a:p>
          <a:p>
            <a:pPr lvl="0"/>
            <a:r>
              <a:rPr lang="de-DE" dirty="0"/>
              <a:t>präventiv der Entwicklung von Rechenschwäche entgegenzuwirken und zu verbesserten Mathematikleistungen der Schüler beizutragen (Unterrichtsentwicklung)</a:t>
            </a:r>
          </a:p>
          <a:p>
            <a:r>
              <a:rPr lang="de-DE" dirty="0"/>
              <a:t>Förderpläne für die </a:t>
            </a:r>
            <a:r>
              <a:rPr lang="de-DE" dirty="0" err="1"/>
              <a:t>SchülerInnen</a:t>
            </a:r>
            <a:r>
              <a:rPr lang="de-DE" dirty="0"/>
              <a:t> zu entwickeln (individuelle Förderung)</a:t>
            </a:r>
          </a:p>
          <a:p>
            <a:pPr lvl="0"/>
            <a:r>
              <a:rPr lang="de-DE" dirty="0"/>
              <a:t>das </a:t>
            </a:r>
            <a:r>
              <a:rPr lang="de-DE" b="1" dirty="0" err="1"/>
              <a:t>PReSch</a:t>
            </a:r>
            <a:r>
              <a:rPr lang="de-DE" dirty="0"/>
              <a:t>-Konzept mit Unterstützung der Schulleitung in ihrer Schule dauerhaft zu etablieren (Organisationsentwicklung).</a:t>
            </a:r>
          </a:p>
          <a:p>
            <a:pPr lvl="0"/>
            <a:r>
              <a:rPr lang="de-DE" dirty="0"/>
              <a:t>Eltern bei der Begleitung der Hausaufgaben bzw. beim häuslichen Lernen zu </a:t>
            </a:r>
            <a:r>
              <a:rPr lang="de-DE" dirty="0" smtClean="0"/>
              <a:t>unterstützen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5130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Weitere Anliegen des Projektes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  <a:p>
            <a:r>
              <a:rPr lang="de-DE" dirty="0" smtClean="0"/>
              <a:t>Verständnis für die besonderen Schwierigkeiten betroffener Kinder entwickeln</a:t>
            </a:r>
          </a:p>
          <a:p>
            <a:r>
              <a:rPr lang="de-DE" dirty="0" smtClean="0"/>
              <a:t>Individuelle Fähigkeiten der Kinder </a:t>
            </a:r>
            <a:r>
              <a:rPr lang="de-DE" smtClean="0"/>
              <a:t>wahrnehmen und wertschätzen</a:t>
            </a:r>
            <a:endParaRPr lang="de-DE" dirty="0" smtClean="0"/>
          </a:p>
          <a:p>
            <a:r>
              <a:rPr lang="de-DE" dirty="0" smtClean="0"/>
              <a:t>Sicherheit im Umgang mit den Kindern erlangen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352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Zielgruppen</a:t>
            </a:r>
          </a:p>
        </p:txBody>
      </p:sp>
      <p:grpSp>
        <p:nvGrpSpPr>
          <p:cNvPr id="4" name="Gruppieren 3"/>
          <p:cNvGrpSpPr/>
          <p:nvPr/>
        </p:nvGrpSpPr>
        <p:grpSpPr>
          <a:xfrm>
            <a:off x="648072" y="1615548"/>
            <a:ext cx="8100392" cy="4495266"/>
            <a:chOff x="1537398" y="1615548"/>
            <a:chExt cx="8100392" cy="4495266"/>
          </a:xfrm>
        </p:grpSpPr>
        <p:sp>
          <p:nvSpPr>
            <p:cNvPr id="5" name="Freihandform 4"/>
            <p:cNvSpPr/>
            <p:nvPr/>
          </p:nvSpPr>
          <p:spPr>
            <a:xfrm rot="2562158">
              <a:off x="3294413" y="4760211"/>
              <a:ext cx="685188" cy="4754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23774"/>
                  </a:moveTo>
                  <a:lnTo>
                    <a:pt x="685188" y="23774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Freihandform 5"/>
            <p:cNvSpPr/>
            <p:nvPr/>
          </p:nvSpPr>
          <p:spPr>
            <a:xfrm>
              <a:off x="3385241" y="3825685"/>
              <a:ext cx="693589" cy="4754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23774"/>
                  </a:moveTo>
                  <a:lnTo>
                    <a:pt x="693589" y="23774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reihandform 6"/>
            <p:cNvSpPr/>
            <p:nvPr/>
          </p:nvSpPr>
          <p:spPr>
            <a:xfrm rot="19033554">
              <a:off x="3293816" y="2888301"/>
              <a:ext cx="687498" cy="4754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23774"/>
                  </a:moveTo>
                  <a:lnTo>
                    <a:pt x="687498" y="23774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Ellipse 7"/>
            <p:cNvSpPr/>
            <p:nvPr/>
          </p:nvSpPr>
          <p:spPr>
            <a:xfrm>
              <a:off x="1537398" y="2762493"/>
              <a:ext cx="2173932" cy="2173932"/>
            </a:xfrm>
            <a:prstGeom prst="ellipse">
              <a:avLst/>
            </a:prstGeom>
            <a:blipFill rotWithShape="1">
              <a:blip r:embed="rId2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reihandform 8"/>
            <p:cNvSpPr/>
            <p:nvPr/>
          </p:nvSpPr>
          <p:spPr>
            <a:xfrm>
              <a:off x="3698724" y="1615548"/>
              <a:ext cx="1451942" cy="1249472"/>
            </a:xfrm>
            <a:custGeom>
              <a:avLst/>
              <a:gdLst>
                <a:gd name="connsiteX0" fmla="*/ 0 w 1329937"/>
                <a:gd name="connsiteY0" fmla="*/ 624736 h 1249472"/>
                <a:gd name="connsiteX1" fmla="*/ 664969 w 1329937"/>
                <a:gd name="connsiteY1" fmla="*/ 0 h 1249472"/>
                <a:gd name="connsiteX2" fmla="*/ 1329938 w 1329937"/>
                <a:gd name="connsiteY2" fmla="*/ 624736 h 1249472"/>
                <a:gd name="connsiteX3" fmla="*/ 664969 w 1329937"/>
                <a:gd name="connsiteY3" fmla="*/ 1249472 h 1249472"/>
                <a:gd name="connsiteX4" fmla="*/ 0 w 1329937"/>
                <a:gd name="connsiteY4" fmla="*/ 624736 h 1249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29937" h="1249472">
                  <a:moveTo>
                    <a:pt x="0" y="624736"/>
                  </a:moveTo>
                  <a:cubicBezTo>
                    <a:pt x="0" y="279704"/>
                    <a:pt x="297717" y="0"/>
                    <a:pt x="664969" y="0"/>
                  </a:cubicBezTo>
                  <a:cubicBezTo>
                    <a:pt x="1032221" y="0"/>
                    <a:pt x="1329938" y="279704"/>
                    <a:pt x="1329938" y="624736"/>
                  </a:cubicBezTo>
                  <a:cubicBezTo>
                    <a:pt x="1329938" y="969768"/>
                    <a:pt x="1032221" y="1249472"/>
                    <a:pt x="664969" y="1249472"/>
                  </a:cubicBezTo>
                  <a:cubicBezTo>
                    <a:pt x="297717" y="1249472"/>
                    <a:pt x="0" y="969768"/>
                    <a:pt x="0" y="624736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5560" tIns="193776" rIns="205560" bIns="193776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700" kern="1200" dirty="0" smtClean="0">
                  <a:solidFill>
                    <a:schemeClr val="bg1"/>
                  </a:solidFill>
                </a:rPr>
                <a:t>Lehrkräfte</a:t>
              </a:r>
              <a:endParaRPr lang="de-DE" sz="1700" kern="1200" dirty="0">
                <a:solidFill>
                  <a:schemeClr val="bg1"/>
                </a:solidFill>
              </a:endParaRPr>
            </a:p>
          </p:txBody>
        </p:sp>
        <p:sp>
          <p:nvSpPr>
            <p:cNvPr id="10" name="Freihandform 9"/>
            <p:cNvSpPr/>
            <p:nvPr/>
          </p:nvSpPr>
          <p:spPr>
            <a:xfrm>
              <a:off x="5313398" y="1615548"/>
              <a:ext cx="3388288" cy="1249472"/>
            </a:xfrm>
            <a:custGeom>
              <a:avLst/>
              <a:gdLst>
                <a:gd name="connsiteX0" fmla="*/ 0 w 1994906"/>
                <a:gd name="connsiteY0" fmla="*/ 0 h 1249472"/>
                <a:gd name="connsiteX1" fmla="*/ 1994906 w 1994906"/>
                <a:gd name="connsiteY1" fmla="*/ 0 h 1249472"/>
                <a:gd name="connsiteX2" fmla="*/ 1994906 w 1994906"/>
                <a:gd name="connsiteY2" fmla="*/ 1249472 h 1249472"/>
                <a:gd name="connsiteX3" fmla="*/ 0 w 1994906"/>
                <a:gd name="connsiteY3" fmla="*/ 1249472 h 1249472"/>
                <a:gd name="connsiteX4" fmla="*/ 0 w 1994906"/>
                <a:gd name="connsiteY4" fmla="*/ 0 h 1249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94906" h="1249472">
                  <a:moveTo>
                    <a:pt x="0" y="0"/>
                  </a:moveTo>
                  <a:lnTo>
                    <a:pt x="1994906" y="0"/>
                  </a:lnTo>
                  <a:lnTo>
                    <a:pt x="1994906" y="1249472"/>
                  </a:lnTo>
                  <a:lnTo>
                    <a:pt x="0" y="12494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de-DE" sz="1400" kern="1200" dirty="0" smtClean="0"/>
                <a:t>Mathematik unterrichtende Lehrkräfte der 1. Klassenstufen</a:t>
              </a:r>
              <a:endParaRPr lang="de-DE" sz="1400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de-DE" sz="1400" kern="1200" dirty="0" smtClean="0"/>
                <a:t>Ausbildung einiger Lehrkräfte als Multiplikatoren</a:t>
              </a:r>
              <a:endParaRPr lang="de-DE" sz="1400" kern="1200" dirty="0"/>
            </a:p>
          </p:txBody>
        </p:sp>
        <p:sp>
          <p:nvSpPr>
            <p:cNvPr id="11" name="Freihandform 10"/>
            <p:cNvSpPr/>
            <p:nvPr/>
          </p:nvSpPr>
          <p:spPr>
            <a:xfrm>
              <a:off x="4078830" y="3197279"/>
              <a:ext cx="1413508" cy="1304359"/>
            </a:xfrm>
            <a:custGeom>
              <a:avLst/>
              <a:gdLst>
                <a:gd name="connsiteX0" fmla="*/ 0 w 1413508"/>
                <a:gd name="connsiteY0" fmla="*/ 652180 h 1304359"/>
                <a:gd name="connsiteX1" fmla="*/ 706754 w 1413508"/>
                <a:gd name="connsiteY1" fmla="*/ 0 h 1304359"/>
                <a:gd name="connsiteX2" fmla="*/ 1413508 w 1413508"/>
                <a:gd name="connsiteY2" fmla="*/ 652180 h 1304359"/>
                <a:gd name="connsiteX3" fmla="*/ 706754 w 1413508"/>
                <a:gd name="connsiteY3" fmla="*/ 1304360 h 1304359"/>
                <a:gd name="connsiteX4" fmla="*/ 0 w 1413508"/>
                <a:gd name="connsiteY4" fmla="*/ 652180 h 1304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3508" h="1304359">
                  <a:moveTo>
                    <a:pt x="0" y="652180"/>
                  </a:moveTo>
                  <a:cubicBezTo>
                    <a:pt x="0" y="291991"/>
                    <a:pt x="316425" y="0"/>
                    <a:pt x="706754" y="0"/>
                  </a:cubicBezTo>
                  <a:cubicBezTo>
                    <a:pt x="1097083" y="0"/>
                    <a:pt x="1413508" y="291991"/>
                    <a:pt x="1413508" y="652180"/>
                  </a:cubicBezTo>
                  <a:cubicBezTo>
                    <a:pt x="1413508" y="1012369"/>
                    <a:pt x="1097083" y="1304360"/>
                    <a:pt x="706754" y="1304360"/>
                  </a:cubicBezTo>
                  <a:cubicBezTo>
                    <a:pt x="316425" y="1304360"/>
                    <a:pt x="0" y="1012369"/>
                    <a:pt x="0" y="65218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7798" tIns="201814" rIns="217798" bIns="201814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700" kern="1200" dirty="0" smtClean="0">
                  <a:solidFill>
                    <a:schemeClr val="bg1"/>
                  </a:solidFill>
                </a:rPr>
                <a:t>Kinder</a:t>
              </a:r>
              <a:endParaRPr lang="de-DE" sz="1700" kern="1200" dirty="0">
                <a:solidFill>
                  <a:schemeClr val="bg1"/>
                </a:solidFill>
              </a:endParaRPr>
            </a:p>
          </p:txBody>
        </p:sp>
        <p:sp>
          <p:nvSpPr>
            <p:cNvPr id="12" name="Freihandform 11"/>
            <p:cNvSpPr/>
            <p:nvPr/>
          </p:nvSpPr>
          <p:spPr>
            <a:xfrm>
              <a:off x="5692098" y="3197279"/>
              <a:ext cx="3945692" cy="1304359"/>
            </a:xfrm>
            <a:custGeom>
              <a:avLst/>
              <a:gdLst>
                <a:gd name="connsiteX0" fmla="*/ 0 w 2120262"/>
                <a:gd name="connsiteY0" fmla="*/ 0 h 1304359"/>
                <a:gd name="connsiteX1" fmla="*/ 2120262 w 2120262"/>
                <a:gd name="connsiteY1" fmla="*/ 0 h 1304359"/>
                <a:gd name="connsiteX2" fmla="*/ 2120262 w 2120262"/>
                <a:gd name="connsiteY2" fmla="*/ 1304359 h 1304359"/>
                <a:gd name="connsiteX3" fmla="*/ 0 w 2120262"/>
                <a:gd name="connsiteY3" fmla="*/ 1304359 h 1304359"/>
                <a:gd name="connsiteX4" fmla="*/ 0 w 2120262"/>
                <a:gd name="connsiteY4" fmla="*/ 0 h 1304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0262" h="1304359">
                  <a:moveTo>
                    <a:pt x="0" y="0"/>
                  </a:moveTo>
                  <a:lnTo>
                    <a:pt x="2120262" y="0"/>
                  </a:lnTo>
                  <a:lnTo>
                    <a:pt x="2120262" y="1304359"/>
                  </a:lnTo>
                  <a:lnTo>
                    <a:pt x="0" y="1304359"/>
                  </a:lnTo>
                  <a:lnTo>
                    <a:pt x="0" y="0"/>
                  </a:lnTo>
                  <a:close/>
                </a:path>
              </a:pathLst>
            </a:custGeom>
            <a:noFill/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de-DE" sz="1400" kern="1200" dirty="0" smtClean="0"/>
                <a:t>Kinder der Eingangsstufe mit erhöhtem Risiko </a:t>
              </a:r>
              <a:endParaRPr lang="de-DE" sz="1400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de-DE" sz="1400" kern="1200" dirty="0" smtClean="0"/>
                <a:t>Alle Schülerinnen und Schüler durch Übertragung der Inhalte in Unterrichtskonzepte</a:t>
              </a:r>
              <a:endParaRPr lang="de-DE" sz="1400" kern="1200" dirty="0"/>
            </a:p>
          </p:txBody>
        </p:sp>
        <p:sp>
          <p:nvSpPr>
            <p:cNvPr id="13" name="Freihandform 12"/>
            <p:cNvSpPr/>
            <p:nvPr/>
          </p:nvSpPr>
          <p:spPr>
            <a:xfrm>
              <a:off x="3715871" y="4806455"/>
              <a:ext cx="1304359" cy="1304359"/>
            </a:xfrm>
            <a:custGeom>
              <a:avLst/>
              <a:gdLst>
                <a:gd name="connsiteX0" fmla="*/ 0 w 1304359"/>
                <a:gd name="connsiteY0" fmla="*/ 652180 h 1304359"/>
                <a:gd name="connsiteX1" fmla="*/ 652180 w 1304359"/>
                <a:gd name="connsiteY1" fmla="*/ 0 h 1304359"/>
                <a:gd name="connsiteX2" fmla="*/ 1304360 w 1304359"/>
                <a:gd name="connsiteY2" fmla="*/ 652180 h 1304359"/>
                <a:gd name="connsiteX3" fmla="*/ 652180 w 1304359"/>
                <a:gd name="connsiteY3" fmla="*/ 1304360 h 1304359"/>
                <a:gd name="connsiteX4" fmla="*/ 0 w 1304359"/>
                <a:gd name="connsiteY4" fmla="*/ 652180 h 1304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359" h="1304359">
                  <a:moveTo>
                    <a:pt x="0" y="652180"/>
                  </a:moveTo>
                  <a:cubicBezTo>
                    <a:pt x="0" y="291991"/>
                    <a:pt x="291991" y="0"/>
                    <a:pt x="652180" y="0"/>
                  </a:cubicBezTo>
                  <a:cubicBezTo>
                    <a:pt x="1012369" y="0"/>
                    <a:pt x="1304360" y="291991"/>
                    <a:pt x="1304360" y="652180"/>
                  </a:cubicBezTo>
                  <a:cubicBezTo>
                    <a:pt x="1304360" y="1012369"/>
                    <a:pt x="1012369" y="1304360"/>
                    <a:pt x="652180" y="1304360"/>
                  </a:cubicBezTo>
                  <a:cubicBezTo>
                    <a:pt x="291991" y="1304360"/>
                    <a:pt x="0" y="1012369"/>
                    <a:pt x="0" y="65218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1814" tIns="201814" rIns="201814" bIns="201814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700" kern="1200" dirty="0" smtClean="0">
                  <a:solidFill>
                    <a:schemeClr val="bg1"/>
                  </a:solidFill>
                </a:rPr>
                <a:t>Eltern</a:t>
              </a:r>
              <a:endParaRPr lang="de-DE" sz="1700" kern="1200" dirty="0">
                <a:solidFill>
                  <a:schemeClr val="bg1"/>
                </a:solidFill>
              </a:endParaRPr>
            </a:p>
          </p:txBody>
        </p:sp>
        <p:sp>
          <p:nvSpPr>
            <p:cNvPr id="14" name="Freihandform 13"/>
            <p:cNvSpPr/>
            <p:nvPr/>
          </p:nvSpPr>
          <p:spPr>
            <a:xfrm>
              <a:off x="5150666" y="4806455"/>
              <a:ext cx="3093742" cy="1304359"/>
            </a:xfrm>
            <a:custGeom>
              <a:avLst/>
              <a:gdLst>
                <a:gd name="connsiteX0" fmla="*/ 0 w 1956539"/>
                <a:gd name="connsiteY0" fmla="*/ 0 h 1304359"/>
                <a:gd name="connsiteX1" fmla="*/ 1956539 w 1956539"/>
                <a:gd name="connsiteY1" fmla="*/ 0 h 1304359"/>
                <a:gd name="connsiteX2" fmla="*/ 1956539 w 1956539"/>
                <a:gd name="connsiteY2" fmla="*/ 1304359 h 1304359"/>
                <a:gd name="connsiteX3" fmla="*/ 0 w 1956539"/>
                <a:gd name="connsiteY3" fmla="*/ 1304359 h 1304359"/>
                <a:gd name="connsiteX4" fmla="*/ 0 w 1956539"/>
                <a:gd name="connsiteY4" fmla="*/ 0 h 1304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56539" h="1304359">
                  <a:moveTo>
                    <a:pt x="0" y="0"/>
                  </a:moveTo>
                  <a:lnTo>
                    <a:pt x="1956539" y="0"/>
                  </a:lnTo>
                  <a:lnTo>
                    <a:pt x="1956539" y="1304359"/>
                  </a:lnTo>
                  <a:lnTo>
                    <a:pt x="0" y="1304359"/>
                  </a:lnTo>
                  <a:lnTo>
                    <a:pt x="0" y="0"/>
                  </a:lnTo>
                  <a:close/>
                </a:path>
              </a:pathLst>
            </a:custGeom>
            <a:noFill/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de-DE" sz="1400" kern="1200" dirty="0" smtClean="0"/>
                <a:t>Eltern lernen Übungsformate  für das häusliche Lernen</a:t>
              </a:r>
              <a:endParaRPr lang="de-DE" sz="1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04851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Ablauf der Fortbildungen in jedem Schuljahr</a:t>
            </a:r>
            <a:endParaRPr lang="de-DE" dirty="0"/>
          </a:p>
        </p:txBody>
      </p:sp>
      <p:graphicFrame>
        <p:nvGraphicFramePr>
          <p:cNvPr id="17" name="Inhaltsplatzhalter 1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20288962"/>
              </p:ext>
            </p:extLst>
          </p:nvPr>
        </p:nvGraphicFramePr>
        <p:xfrm>
          <a:off x="301625" y="1527175"/>
          <a:ext cx="850424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060"/>
                <a:gridCol w="2126060"/>
                <a:gridCol w="2126060"/>
                <a:gridCol w="2126060"/>
              </a:tblGrid>
              <a:tr h="370840"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de-DE" dirty="0" smtClean="0"/>
                        <a:t>Quartal</a:t>
                      </a:r>
                      <a:endParaRPr lang="de-DE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2. Quartal</a:t>
                      </a:r>
                      <a:endParaRPr lang="de-DE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3. Quartal</a:t>
                      </a:r>
                      <a:endParaRPr lang="de-DE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4. Quartal</a:t>
                      </a:r>
                      <a:endParaRPr lang="de-DE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Pfeil nach rechts 17"/>
          <p:cNvSpPr/>
          <p:nvPr/>
        </p:nvSpPr>
        <p:spPr>
          <a:xfrm>
            <a:off x="323528" y="1916832"/>
            <a:ext cx="6336704" cy="432048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 Fortbildungsveranstaltungen</a:t>
            </a:r>
            <a:endParaRPr lang="de-DE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Pfeil nach rechts 18"/>
          <p:cNvSpPr/>
          <p:nvPr/>
        </p:nvSpPr>
        <p:spPr>
          <a:xfrm>
            <a:off x="317354" y="2276872"/>
            <a:ext cx="2088232" cy="1368152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Eingangs-Diagnostik </a:t>
            </a:r>
            <a:br>
              <a:rPr lang="de-DE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de-DE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(EMBI)*</a:t>
            </a:r>
            <a:endParaRPr lang="de-DE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Pfeil nach rechts 19"/>
          <p:cNvSpPr/>
          <p:nvPr/>
        </p:nvSpPr>
        <p:spPr>
          <a:xfrm>
            <a:off x="2411760" y="2076294"/>
            <a:ext cx="6336704" cy="1332148"/>
          </a:xfrm>
          <a:prstGeom prst="rightArrow">
            <a:avLst>
              <a:gd name="adj1" fmla="val 50000"/>
              <a:gd name="adj2" fmla="val 38678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Förderung der Risikokinder in Fördergruppen (max. 4 Kinder)</a:t>
            </a:r>
          </a:p>
          <a:p>
            <a:pPr algn="ctr"/>
            <a:r>
              <a:rPr lang="de-DE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Portfolioarbeit (Schriftliche Planung und Dokumentation der Förderstunden und der Leistungsentwicklung)</a:t>
            </a:r>
            <a:endParaRPr lang="de-DE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Pfeil nach rechts 20"/>
          <p:cNvSpPr/>
          <p:nvPr/>
        </p:nvSpPr>
        <p:spPr>
          <a:xfrm>
            <a:off x="6807656" y="5301208"/>
            <a:ext cx="1940808" cy="1255416"/>
          </a:xfrm>
          <a:prstGeom prst="rightArrow">
            <a:avLst>
              <a:gd name="adj1" fmla="val 50000"/>
              <a:gd name="adj2" fmla="val 39751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Abschluss-Diagnostik </a:t>
            </a:r>
            <a:br>
              <a:rPr lang="de-DE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de-DE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(EMBI)*</a:t>
            </a:r>
          </a:p>
        </p:txBody>
      </p:sp>
      <p:sp>
        <p:nvSpPr>
          <p:cNvPr id="23" name="Pfeil nach rechts 22"/>
          <p:cNvSpPr/>
          <p:nvPr/>
        </p:nvSpPr>
        <p:spPr>
          <a:xfrm>
            <a:off x="2411760" y="3274504"/>
            <a:ext cx="6336704" cy="1271527"/>
          </a:xfrm>
          <a:prstGeom prst="rightArrow">
            <a:avLst>
              <a:gd name="adj1" fmla="val 50000"/>
              <a:gd name="adj2" fmla="val 40362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Fachliche Begleitung/kollegialer Austausch in Kleingruppen (ca. 6 Treffen)</a:t>
            </a:r>
          </a:p>
          <a:p>
            <a:pPr algn="ctr"/>
            <a:r>
              <a:rPr lang="de-DE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(Schriftliches) Feedback zur Portfolioarbeit</a:t>
            </a:r>
          </a:p>
          <a:p>
            <a:pPr algn="ctr"/>
            <a:r>
              <a:rPr lang="de-DE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Entwicklung und Austausch konkreter Übungsformate</a:t>
            </a:r>
            <a:endParaRPr lang="de-DE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Pfeil nach rechts 24"/>
          <p:cNvSpPr/>
          <p:nvPr/>
        </p:nvSpPr>
        <p:spPr>
          <a:xfrm>
            <a:off x="2411760" y="4437112"/>
            <a:ext cx="6336704" cy="864096"/>
          </a:xfrm>
          <a:prstGeom prst="rightArrow">
            <a:avLst>
              <a:gd name="adj1" fmla="val 50000"/>
              <a:gd name="adj2" fmla="val 58509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Begleitende Elternarbeit</a:t>
            </a:r>
          </a:p>
          <a:p>
            <a:pPr algn="ctr"/>
            <a:r>
              <a:rPr lang="de-DE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(Versorgung der Eltern mit geeigneten Übungsformaten)</a:t>
            </a:r>
            <a:endParaRPr lang="de-DE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23528" y="6434482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* </a:t>
            </a:r>
            <a:r>
              <a:rPr lang="de-DE" sz="1400" dirty="0" err="1" smtClean="0">
                <a:solidFill>
                  <a:schemeClr val="bg1"/>
                </a:solidFill>
              </a:rPr>
              <a:t>ElementarMathematisches</a:t>
            </a:r>
            <a:r>
              <a:rPr lang="de-DE" sz="1400" dirty="0" smtClean="0">
                <a:solidFill>
                  <a:schemeClr val="bg1"/>
                </a:solidFill>
              </a:rPr>
              <a:t> </a:t>
            </a:r>
            <a:r>
              <a:rPr lang="de-DE" sz="1400" dirty="0" err="1">
                <a:solidFill>
                  <a:schemeClr val="bg1"/>
                </a:solidFill>
              </a:rPr>
              <a:t>BasisInterview</a:t>
            </a:r>
            <a:r>
              <a:rPr lang="de-DE" sz="1400" dirty="0">
                <a:solidFill>
                  <a:schemeClr val="bg1"/>
                </a:solidFill>
              </a:rPr>
              <a:t> (EMBI</a:t>
            </a:r>
            <a:r>
              <a:rPr lang="de-DE" sz="1400" dirty="0" smtClean="0">
                <a:solidFill>
                  <a:schemeClr val="bg1"/>
                </a:solidFill>
              </a:rPr>
              <a:t>), Mildenberger-Verlag</a:t>
            </a:r>
            <a:endParaRPr lang="de-DE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88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Teilnahme an PReSch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dirty="0" smtClean="0"/>
              <a:t>Lehrerinnen und Lehrer, die an PReSch teilnehmen,…</a:t>
            </a:r>
          </a:p>
          <a:p>
            <a:r>
              <a:rPr lang="de-DE" dirty="0" smtClean="0"/>
              <a:t>unterrichten (während ihres Projektjahres oder ein Jahr später) ein </a:t>
            </a:r>
            <a:r>
              <a:rPr lang="de-DE" b="1" dirty="0" smtClean="0"/>
              <a:t>erstes Schuljahr</a:t>
            </a:r>
          </a:p>
          <a:p>
            <a:r>
              <a:rPr lang="de-DE" dirty="0"/>
              <a:t>führen mit den Risikokindern das </a:t>
            </a:r>
            <a:r>
              <a:rPr lang="de-DE" b="1" dirty="0"/>
              <a:t>EMBI</a:t>
            </a:r>
            <a:r>
              <a:rPr lang="de-DE" dirty="0"/>
              <a:t> (</a:t>
            </a:r>
            <a:r>
              <a:rPr lang="de-DE" dirty="0" err="1"/>
              <a:t>ElementarMathematisches</a:t>
            </a:r>
            <a:r>
              <a:rPr lang="de-DE" dirty="0"/>
              <a:t> </a:t>
            </a:r>
            <a:r>
              <a:rPr lang="de-DE" dirty="0" err="1"/>
              <a:t>BasisInterview</a:t>
            </a:r>
            <a:r>
              <a:rPr lang="de-DE" dirty="0"/>
              <a:t>) durch</a:t>
            </a:r>
          </a:p>
          <a:p>
            <a:r>
              <a:rPr lang="de-DE" dirty="0" smtClean="0"/>
              <a:t>besuchen während ihres Projektjahres die vier </a:t>
            </a:r>
            <a:r>
              <a:rPr lang="de-DE" b="1" dirty="0" smtClean="0"/>
              <a:t>Input-Veranstaltungen</a:t>
            </a:r>
          </a:p>
          <a:p>
            <a:r>
              <a:rPr lang="de-DE" dirty="0" smtClean="0"/>
              <a:t>besuchen während ihres Projektjahres acht moderierte </a:t>
            </a:r>
            <a:r>
              <a:rPr lang="de-DE" b="1" dirty="0" smtClean="0"/>
              <a:t>Kleingruppentreffen</a:t>
            </a:r>
            <a:r>
              <a:rPr lang="de-DE" dirty="0" smtClean="0"/>
              <a:t>, die dem Austausch mit anderen TeilnehmerInnen und der Vertiefung dienen</a:t>
            </a:r>
          </a:p>
          <a:p>
            <a:r>
              <a:rPr lang="de-DE" dirty="0" smtClean="0"/>
              <a:t>führen </a:t>
            </a:r>
            <a:r>
              <a:rPr lang="de-DE" b="1" dirty="0" smtClean="0"/>
              <a:t>wöchentliche Förderungen </a:t>
            </a:r>
            <a:r>
              <a:rPr lang="de-DE" dirty="0" smtClean="0"/>
              <a:t>durch (Gruppe mit maximal vier matheschwachen Erstklässlern)</a:t>
            </a:r>
          </a:p>
          <a:p>
            <a:r>
              <a:rPr lang="de-DE" b="1" dirty="0" smtClean="0"/>
              <a:t>dokumentieren</a:t>
            </a:r>
            <a:r>
              <a:rPr lang="de-DE" dirty="0" smtClean="0"/>
              <a:t> während ihres Projektjahres diese Förderungen in einem Doku-Raster</a:t>
            </a:r>
          </a:p>
          <a:p>
            <a:r>
              <a:rPr lang="de-DE" dirty="0" smtClean="0"/>
              <a:t>bekommen auf diese Dokumentationen wöchentlich </a:t>
            </a:r>
            <a:r>
              <a:rPr lang="de-DE" b="1" dirty="0" smtClean="0"/>
              <a:t>Feedback</a:t>
            </a:r>
          </a:p>
          <a:p>
            <a:r>
              <a:rPr lang="de-DE" dirty="0" smtClean="0"/>
              <a:t>implementieren bei PReSch gelernte Inhalte auch über ihr Projektjahr hinaus in ihren </a:t>
            </a:r>
            <a:r>
              <a:rPr lang="de-DE" b="1" dirty="0" smtClean="0"/>
              <a:t>Unterricht</a:t>
            </a:r>
          </a:p>
          <a:p>
            <a:r>
              <a:rPr lang="de-DE" dirty="0"/>
              <a:t>versorgen </a:t>
            </a:r>
            <a:r>
              <a:rPr lang="de-DE" b="1" dirty="0"/>
              <a:t>Eltern</a:t>
            </a:r>
            <a:r>
              <a:rPr lang="de-DE" dirty="0"/>
              <a:t> mit geeigneten </a:t>
            </a:r>
            <a:r>
              <a:rPr lang="de-DE" dirty="0" smtClean="0"/>
              <a:t>Übungsformaten</a:t>
            </a:r>
            <a:endParaRPr lang="de-DE" b="1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38673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onus">
  <a:themeElements>
    <a:clrScheme name="Cronus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ronus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ronus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745</Words>
  <Application>Microsoft Office PowerPoint</Application>
  <PresentationFormat>Bildschirmpräsentation (4:3)</PresentationFormat>
  <Paragraphs>141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Cronus</vt:lpstr>
      <vt:lpstr>PReSch Prävention von Rechenschwierigkeiten in Grund- und Förderschulen in der Stadt Bielefeld  und im Kreis Gütersloh</vt:lpstr>
      <vt:lpstr>Ausgangslage Rechenstörung </vt:lpstr>
      <vt:lpstr>Bedeutung der Vorläuferfertigkeiten</vt:lpstr>
      <vt:lpstr>Ziele des Projektes </vt:lpstr>
      <vt:lpstr>Ziele des Projektes </vt:lpstr>
      <vt:lpstr>Weitere Anliegen des Projektes </vt:lpstr>
      <vt:lpstr>Zielgruppen</vt:lpstr>
      <vt:lpstr>Ablauf der Fortbildungen in jedem Schuljahr</vt:lpstr>
      <vt:lpstr>Teilnahme an PReSch</vt:lpstr>
      <vt:lpstr>Themen der Fortbildungsveranstaltungen</vt:lpstr>
      <vt:lpstr>Gesamtplanung der Unterstützung</vt:lpstr>
      <vt:lpstr>Kontinuierliche Evaluation (Uni Bielefeld)</vt:lpstr>
      <vt:lpstr>PowerPoint-Präsentation</vt:lpstr>
    </vt:vector>
  </TitlesOfParts>
  <Company>Kreis Gütersloh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PReSch Prävention von Rechenschwierigkeiten</dc:title>
  <dc:creator>kgtram</dc:creator>
  <cp:lastModifiedBy>Bertels, Heinrich (130)</cp:lastModifiedBy>
  <cp:revision>55</cp:revision>
  <cp:lastPrinted>2015-04-16T16:36:29Z</cp:lastPrinted>
  <dcterms:created xsi:type="dcterms:W3CDTF">2015-02-12T14:22:35Z</dcterms:created>
  <dcterms:modified xsi:type="dcterms:W3CDTF">2015-08-03T13:14:47Z</dcterms:modified>
</cp:coreProperties>
</file>